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825" r:id="rId2"/>
    <p:sldId id="999" r:id="rId3"/>
    <p:sldId id="1531" r:id="rId4"/>
    <p:sldId id="1532" r:id="rId5"/>
    <p:sldId id="1533" r:id="rId6"/>
    <p:sldId id="1534" r:id="rId7"/>
    <p:sldId id="1535" r:id="rId8"/>
    <p:sldId id="1536" r:id="rId9"/>
    <p:sldId id="1537" r:id="rId10"/>
    <p:sldId id="1538" r:id="rId11"/>
    <p:sldId id="1539" r:id="rId12"/>
    <p:sldId id="1540" r:id="rId13"/>
    <p:sldId id="1541" r:id="rId14"/>
    <p:sldId id="1542" r:id="rId15"/>
    <p:sldId id="1543" r:id="rId16"/>
    <p:sldId id="1544" r:id="rId17"/>
    <p:sldId id="1545" r:id="rId18"/>
    <p:sldId id="1546" r:id="rId19"/>
    <p:sldId id="1547" r:id="rId20"/>
    <p:sldId id="1548" r:id="rId21"/>
    <p:sldId id="1549" r:id="rId22"/>
    <p:sldId id="1550" r:id="rId23"/>
    <p:sldId id="1551" r:id="rId24"/>
    <p:sldId id="1552" r:id="rId25"/>
    <p:sldId id="1553" r:id="rId26"/>
    <p:sldId id="1554" r:id="rId27"/>
    <p:sldId id="1555" r:id="rId28"/>
    <p:sldId id="1556" r:id="rId29"/>
    <p:sldId id="1557" r:id="rId30"/>
    <p:sldId id="1558" r:id="rId31"/>
    <p:sldId id="1559" r:id="rId32"/>
    <p:sldId id="1560" r:id="rId33"/>
    <p:sldId id="1561" r:id="rId34"/>
    <p:sldId id="1562" r:id="rId35"/>
    <p:sldId id="1563" r:id="rId36"/>
    <p:sldId id="1564" r:id="rId37"/>
    <p:sldId id="1565" r:id="rId38"/>
    <p:sldId id="1566" r:id="rId39"/>
    <p:sldId id="1567" r:id="rId4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08" y="330"/>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2.bp.blogspot.com/--sS4GVBy5eU/TacrqbgHc4I/AAAAAAAAA4Y/mJ0zwABLdOY/s1600/Gehenom+Valley.jp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ROSE-UP BEFORE</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The phrase in the Hebrew literally means to </a:t>
            </a:r>
            <a:r>
              <a:rPr lang="en-ZA" i="1" dirty="0" smtClean="0"/>
              <a:t>“arise in strength or power”</a:t>
            </a:r>
            <a:r>
              <a:rPr lang="en-ZA" dirty="0" smtClean="0"/>
              <a:t> in the </a:t>
            </a:r>
            <a:r>
              <a:rPr lang="en-ZA" i="1" dirty="0" smtClean="0"/>
              <a:t>“face of”.  </a:t>
            </a:r>
            <a:r>
              <a:rPr lang="en-ZA" dirty="0" smtClean="0"/>
              <a:t>The DHV (Dyslexic Hebrew Version), </a:t>
            </a:r>
            <a:r>
              <a:rPr lang="en-ZA" i="1" dirty="0" smtClean="0">
                <a:solidFill>
                  <a:srgbClr val="004821"/>
                </a:solidFill>
              </a:rPr>
              <a:t>“They rose up, in force, in </a:t>
            </a:r>
            <a:r>
              <a:rPr lang="en-ZA" i="1" dirty="0" err="1" smtClean="0">
                <a:solidFill>
                  <a:srgbClr val="004821"/>
                </a:solidFill>
              </a:rPr>
              <a:t>Moshe‟s</a:t>
            </a:r>
            <a:r>
              <a:rPr lang="en-ZA" i="1" dirty="0" smtClean="0">
                <a:solidFill>
                  <a:srgbClr val="004821"/>
                </a:solidFill>
              </a:rPr>
              <a:t> face”. </a:t>
            </a:r>
            <a:r>
              <a:rPr lang="en-ZA" dirty="0" smtClean="0"/>
              <a:t>The 250 leaders of the congregation, those summoned for meetings, where men of renown. These were of those that Moshe had called to be leaders of tens, fifties and hundreds. 250 is the numeric value of </a:t>
            </a:r>
            <a:r>
              <a:rPr lang="en-ZA" i="1" dirty="0" smtClean="0"/>
              <a:t>“</a:t>
            </a:r>
            <a:r>
              <a:rPr lang="en-ZA" i="1" dirty="0" err="1" smtClean="0"/>
              <a:t>mer’ay</a:t>
            </a:r>
            <a:r>
              <a:rPr lang="en-ZA" i="1" dirty="0" smtClean="0"/>
              <a:t>” </a:t>
            </a:r>
            <a:r>
              <a:rPr lang="en-ZA" dirty="0" smtClean="0"/>
              <a:t>which is </a:t>
            </a:r>
            <a:r>
              <a:rPr lang="en-ZA" i="1" dirty="0" smtClean="0"/>
              <a:t>“rebellious” </a:t>
            </a:r>
            <a:r>
              <a:rPr lang="en-ZA" dirty="0" smtClean="0"/>
              <a:t>and </a:t>
            </a:r>
            <a:r>
              <a:rPr lang="en-ZA" i="1" dirty="0" smtClean="0"/>
              <a:t>“</a:t>
            </a:r>
            <a:r>
              <a:rPr lang="en-ZA" i="1" dirty="0" err="1" smtClean="0"/>
              <a:t>mer’od</a:t>
            </a:r>
            <a:r>
              <a:rPr lang="en-ZA" i="1" dirty="0" smtClean="0"/>
              <a:t>” </a:t>
            </a:r>
            <a:r>
              <a:rPr lang="en-ZA" dirty="0" smtClean="0"/>
              <a:t>which is </a:t>
            </a:r>
            <a:r>
              <a:rPr lang="en-ZA" i="1" dirty="0" smtClean="0"/>
              <a:t>“wandering” </a:t>
            </a:r>
            <a:r>
              <a:rPr lang="en-ZA" dirty="0" smtClean="0"/>
              <a:t>or </a:t>
            </a:r>
            <a:r>
              <a:rPr lang="en-ZA" i="1" dirty="0" smtClean="0"/>
              <a:t>“lost”. </a:t>
            </a:r>
          </a:p>
          <a:p>
            <a:pPr>
              <a:lnSpc>
                <a:spcPts val="2100"/>
              </a:lnSpc>
            </a:pPr>
            <a:r>
              <a:rPr lang="en-ZA" dirty="0" err="1" smtClean="0"/>
              <a:t>Korach</a:t>
            </a:r>
            <a:r>
              <a:rPr lang="en-ZA" dirty="0" smtClean="0"/>
              <a:t> says </a:t>
            </a:r>
            <a:r>
              <a:rPr lang="en-ZA" i="1" dirty="0" smtClean="0"/>
              <a:t>“You take too much upon yourself. …</a:t>
            </a:r>
            <a:r>
              <a:rPr lang="en-ZA" dirty="0" smtClean="0"/>
              <a:t>” trying to cover up his own lust for power. </a:t>
            </a:r>
            <a:r>
              <a:rPr lang="en-ZA" i="1" dirty="0" smtClean="0"/>
              <a:t>“We all have our rights.</a:t>
            </a:r>
            <a:r>
              <a:rPr lang="en-ZA" dirty="0" smtClean="0"/>
              <a:t>” According to Rabbi </a:t>
            </a:r>
            <a:r>
              <a:rPr lang="en-ZA" dirty="0" err="1" smtClean="0"/>
              <a:t>Yitzchok</a:t>
            </a:r>
            <a:r>
              <a:rPr lang="en-ZA" dirty="0" smtClean="0"/>
              <a:t> </a:t>
            </a:r>
            <a:r>
              <a:rPr lang="en-ZA" dirty="0" err="1" smtClean="0"/>
              <a:t>Alderstein</a:t>
            </a:r>
            <a:r>
              <a:rPr lang="en-ZA" dirty="0" smtClean="0"/>
              <a:t>, </a:t>
            </a:r>
            <a:r>
              <a:rPr lang="en-ZA" dirty="0" smtClean="0">
                <a:solidFill>
                  <a:schemeClr val="accent5">
                    <a:lumMod val="50000"/>
                  </a:schemeClr>
                </a:solidFill>
              </a:rPr>
              <a:t>“He [</a:t>
            </a:r>
            <a:r>
              <a:rPr lang="en-ZA" dirty="0" err="1" smtClean="0">
                <a:solidFill>
                  <a:schemeClr val="accent5">
                    <a:lumMod val="50000"/>
                  </a:schemeClr>
                </a:solidFill>
              </a:rPr>
              <a:t>Korach</a:t>
            </a:r>
            <a:r>
              <a:rPr lang="en-ZA" dirty="0" smtClean="0">
                <a:solidFill>
                  <a:schemeClr val="accent5">
                    <a:lumMod val="50000"/>
                  </a:schemeClr>
                </a:solidFill>
              </a:rPr>
              <a:t>] attacked the entire structuring of the community, of which Moshe’s leadership was only a detail. We are weary of all of these restrictions and commands, ostensibly guiding us to relate to G-d properly. We don’t need them! We all stood at Sinai; we are all holy people. We don’t need to be instructed about G-d. We all heard His voice. It remains for each of us to find his own, private way of deepening the relationship. There is no reason why we cannot do so without taking orders from some despotic leader. </a:t>
            </a:r>
            <a:endParaRPr lang="en-ZA" dirty="0">
              <a:solidFill>
                <a:schemeClr val="accent5">
                  <a:lumMod val="50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MOSES AND AARON</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And when </a:t>
            </a:r>
            <a:r>
              <a:rPr lang="en-ZA" i="1" dirty="0" err="1" smtClean="0">
                <a:solidFill>
                  <a:srgbClr val="004821"/>
                </a:solidFill>
              </a:rPr>
              <a:t>Mosheh</a:t>
            </a:r>
            <a:r>
              <a:rPr lang="en-ZA" i="1" dirty="0" smtClean="0">
                <a:solidFill>
                  <a:srgbClr val="004821"/>
                </a:solidFill>
              </a:rPr>
              <a:t> heard, he fell on his face, and spoke to </a:t>
            </a:r>
            <a:r>
              <a:rPr lang="en-ZA" i="1" dirty="0" err="1" smtClean="0">
                <a:solidFill>
                  <a:srgbClr val="004821"/>
                </a:solidFill>
              </a:rPr>
              <a:t>Qorah</a:t>
            </a:r>
            <a:r>
              <a:rPr lang="en-ZA" i="1" dirty="0" smtClean="0">
                <a:solidFill>
                  <a:srgbClr val="004821"/>
                </a:solidFill>
              </a:rPr>
              <a:t>̣ and all his company, saying, “Tomorrow morning </a:t>
            </a:r>
            <a:r>
              <a:rPr lang="he-IL" i="1" dirty="0" smtClean="0">
                <a:solidFill>
                  <a:srgbClr val="004821"/>
                </a:solidFill>
              </a:rPr>
              <a:t>יהוה</a:t>
            </a:r>
            <a:r>
              <a:rPr lang="en-ZA" i="1" dirty="0" smtClean="0">
                <a:solidFill>
                  <a:srgbClr val="004821"/>
                </a:solidFill>
              </a:rPr>
              <a:t> shall make known who is His and who is set-apart, and bring him near to Him. And let Him bring near to Him the one whom He chooses. </a:t>
            </a:r>
            <a:r>
              <a:rPr lang="en-US" b="1" i="1" dirty="0" smtClean="0">
                <a:solidFill>
                  <a:srgbClr val="004821"/>
                </a:solidFill>
              </a:rPr>
              <a:t>(Numbers 16:4-5)</a:t>
            </a:r>
          </a:p>
          <a:p>
            <a:r>
              <a:rPr lang="en-ZA" dirty="0" smtClean="0"/>
              <a:t>Moses and Aaron were not merely serving in an earthly Tabernacle, but in a shadow of the heavenly dwelling of </a:t>
            </a:r>
            <a:r>
              <a:rPr lang="he-IL" dirty="0" smtClean="0"/>
              <a:t>יהוה</a:t>
            </a:r>
            <a:r>
              <a:rPr lang="en-ZA" dirty="0" smtClean="0"/>
              <a:t>, a spiritual house (Hebrews 8:5; Exodus 25:40). Moses knew he did not belong to himself but was a living sacrifice given totally – body, SOUL and spirit – over to </a:t>
            </a:r>
            <a:r>
              <a:rPr lang="he-IL" dirty="0" smtClean="0"/>
              <a:t>יהוה</a:t>
            </a:r>
            <a:r>
              <a:rPr lang="en-ZA" dirty="0" smtClean="0"/>
              <a:t>. Wherever Moses went and whatever he did, he was always aware of lovingly serving </a:t>
            </a:r>
            <a:r>
              <a:rPr lang="he-IL" dirty="0" smtClean="0"/>
              <a:t>יהוה</a:t>
            </a:r>
            <a:r>
              <a:rPr lang="en-ZA" dirty="0" smtClean="0"/>
              <a:t> and the Children of Israel in a holy, spiritual heavenly realm. Moses continually separated himself from unclean acts of his heart and mind, that which did not line up with </a:t>
            </a:r>
            <a:r>
              <a:rPr lang="he-IL" dirty="0" smtClean="0"/>
              <a:t>יהוה</a:t>
            </a:r>
            <a:r>
              <a:rPr lang="en-ZA" dirty="0" smtClean="0"/>
              <a:t> and that which would have rendered him unclean and defiled. This was what the offerings were all about – to continually renew our hearts and minds before </a:t>
            </a:r>
            <a:r>
              <a:rPr lang="he-IL" dirty="0" smtClean="0"/>
              <a:t>יהוה</a:t>
            </a:r>
            <a:r>
              <a:rPr lang="en-ZA" dirty="0" smtClean="0"/>
              <a:t>. </a:t>
            </a:r>
          </a:p>
          <a:p>
            <a:endParaRPr lang="en-ZA" dirty="0" smtClean="0"/>
          </a:p>
          <a:p>
            <a:endParaRPr lang="en-ZA"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COVENANTS</a:t>
            </a:r>
            <a:endParaRPr lang="en-ZA" dirty="0"/>
          </a:p>
        </p:txBody>
      </p:sp>
      <p:sp>
        <p:nvSpPr>
          <p:cNvPr id="3" name="Content Placeholder 2"/>
          <p:cNvSpPr>
            <a:spLocks noGrp="1"/>
          </p:cNvSpPr>
          <p:nvPr>
            <p:ph idx="1"/>
          </p:nvPr>
        </p:nvSpPr>
        <p:spPr/>
        <p:txBody>
          <a:bodyPr>
            <a:normAutofit lnSpcReduction="10000"/>
          </a:bodyPr>
          <a:lstStyle/>
          <a:p>
            <a:r>
              <a:rPr lang="en-ZA" dirty="0" smtClean="0"/>
              <a:t>Moses and Aaron understood covenants and promises as they were living it:  </a:t>
            </a:r>
          </a:p>
          <a:p>
            <a:pPr marL="182563" indent="-182563">
              <a:buFont typeface="Arial" pitchFamily="34" charset="0"/>
              <a:buChar char="•"/>
            </a:pPr>
            <a:r>
              <a:rPr lang="en-ZA" i="1" dirty="0" smtClean="0">
                <a:solidFill>
                  <a:schemeClr val="accent5">
                    <a:lumMod val="50000"/>
                  </a:schemeClr>
                </a:solidFill>
              </a:rPr>
              <a:t>The </a:t>
            </a:r>
            <a:r>
              <a:rPr lang="en-ZA" i="1" dirty="0" err="1" smtClean="0">
                <a:solidFill>
                  <a:schemeClr val="accent5">
                    <a:lumMod val="50000"/>
                  </a:schemeClr>
                </a:solidFill>
              </a:rPr>
              <a:t>Abrahamic</a:t>
            </a:r>
            <a:r>
              <a:rPr lang="en-ZA" i="1" dirty="0" smtClean="0">
                <a:solidFill>
                  <a:schemeClr val="accent5">
                    <a:lumMod val="50000"/>
                  </a:schemeClr>
                </a:solidFill>
              </a:rPr>
              <a:t> covenant was a gift of salvation. This covenant gifted us a land, a people (identity) and a blessing. As the bride, we must enter in! Go through, Go through the gates! Prepare the way for the people; Build up, Build up the highway! Take out the stones, Lift up a banner (Torah) for the peoples! (Isaiah 62:10 ref. Matthew 22:8-15; Heb. 12:12-16).</a:t>
            </a:r>
          </a:p>
          <a:p>
            <a:pPr marL="182563" indent="-182563">
              <a:buFont typeface="Arial" pitchFamily="34" charset="0"/>
              <a:buChar char="•"/>
            </a:pPr>
            <a:r>
              <a:rPr lang="en-ZA" i="1" dirty="0" smtClean="0">
                <a:solidFill>
                  <a:schemeClr val="accent5">
                    <a:lumMod val="50000"/>
                  </a:schemeClr>
                </a:solidFill>
              </a:rPr>
              <a:t>The Mosaic covenant teaches us sanctification, understanding of the priesthood. </a:t>
            </a:r>
          </a:p>
          <a:p>
            <a:pPr marL="182563" indent="-182563">
              <a:buFont typeface="Arial" pitchFamily="34" charset="0"/>
              <a:buChar char="•"/>
            </a:pPr>
            <a:r>
              <a:rPr lang="en-ZA" i="1" dirty="0" smtClean="0">
                <a:solidFill>
                  <a:schemeClr val="accent5">
                    <a:lumMod val="50000"/>
                  </a:schemeClr>
                </a:solidFill>
              </a:rPr>
              <a:t>Davidic covenant for kings and priests (the Bride), Revelation 1:6. The bride is to make herself ready. In order to walk as a king and priest we must appropriate the Mosaic covenant. This covenant teaches us </a:t>
            </a:r>
            <a:r>
              <a:rPr lang="he-IL" i="1" dirty="0" smtClean="0">
                <a:solidFill>
                  <a:schemeClr val="accent5">
                    <a:lumMod val="50000"/>
                  </a:schemeClr>
                </a:solidFill>
              </a:rPr>
              <a:t>יהוה</a:t>
            </a:r>
            <a:r>
              <a:rPr lang="en-ZA" i="1" dirty="0" smtClean="0">
                <a:solidFill>
                  <a:schemeClr val="accent5">
                    <a:lumMod val="50000"/>
                  </a:schemeClr>
                </a:solidFill>
              </a:rPr>
              <a:t>’s principles and how to inherit kingdom life (a land, a people and blessings) in our lives. </a:t>
            </a:r>
          </a:p>
          <a:p>
            <a:r>
              <a:rPr lang="en-ZA" dirty="0" smtClean="0"/>
              <a:t>We cannot skip a covenant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KING AND PRIEST</a:t>
            </a:r>
            <a:endParaRPr lang="en-ZA" dirty="0"/>
          </a:p>
        </p:txBody>
      </p:sp>
      <p:sp>
        <p:nvSpPr>
          <p:cNvPr id="3" name="Content Placeholder 2"/>
          <p:cNvSpPr>
            <a:spLocks noGrp="1"/>
          </p:cNvSpPr>
          <p:nvPr>
            <p:ph idx="1"/>
          </p:nvPr>
        </p:nvSpPr>
        <p:spPr/>
        <p:txBody>
          <a:bodyPr>
            <a:normAutofit/>
          </a:bodyPr>
          <a:lstStyle/>
          <a:p>
            <a:r>
              <a:rPr lang="en-ZA" dirty="0" smtClean="0"/>
              <a:t>The early church father’s discredited the Mosaic covenant even upon threat of death, thus many never entered in. The Davidic Covenant holds the order of Melchizedek: King and Priest. It is the Davidic covenant that ushers in the Bride to </a:t>
            </a:r>
            <a:r>
              <a:rPr lang="he-IL" dirty="0" smtClean="0"/>
              <a:t>יהושע</a:t>
            </a:r>
            <a:r>
              <a:rPr lang="en-ZA" dirty="0" smtClean="0"/>
              <a:t>. To walk in the office of a king and a priest we must walk in the Davidic Covenant which is built on the two previous covenants before it: the </a:t>
            </a:r>
            <a:r>
              <a:rPr lang="en-ZA" dirty="0" err="1" smtClean="0"/>
              <a:t>Abrahamic</a:t>
            </a:r>
            <a:r>
              <a:rPr lang="en-ZA" dirty="0" smtClean="0"/>
              <a:t> and </a:t>
            </a:r>
            <a:r>
              <a:rPr lang="en-ZA" dirty="0" err="1" smtClean="0"/>
              <a:t>Mosiaic</a:t>
            </a:r>
            <a:r>
              <a:rPr lang="en-ZA" dirty="0" smtClean="0"/>
              <a:t>. Without these two covenants in operation in our walk we cannot enter into the Holy of Holies as it is the Davidic covenant that ushers us into the eighth day – called </a:t>
            </a:r>
            <a:r>
              <a:rPr lang="en-ZA" i="1" dirty="0" smtClean="0"/>
              <a:t>“today”,</a:t>
            </a:r>
            <a:r>
              <a:rPr lang="en-ZA" dirty="0" smtClean="0"/>
              <a:t> in spirit and truth. (Hebrews 3-4).</a:t>
            </a:r>
          </a:p>
          <a:p>
            <a:pPr algn="ctr"/>
            <a:r>
              <a:rPr lang="en-ZA" i="1" dirty="0" smtClean="0">
                <a:solidFill>
                  <a:srgbClr val="004821"/>
                </a:solidFill>
              </a:rPr>
              <a:t>“In that day I shall raise up the booth of </a:t>
            </a:r>
            <a:r>
              <a:rPr lang="en-ZA" i="1" dirty="0" err="1" smtClean="0">
                <a:solidFill>
                  <a:srgbClr val="004821"/>
                </a:solidFill>
              </a:rPr>
              <a:t>Dawid</a:t>
            </a:r>
            <a:r>
              <a:rPr lang="en-ZA" i="1" dirty="0" smtClean="0">
                <a:solidFill>
                  <a:srgbClr val="004821"/>
                </a:solidFill>
              </a:rPr>
              <a:t>̱ which has fallen down. And I shall repair its breaches and raise up its ruins. And I shall build it as in the days of old, </a:t>
            </a:r>
            <a:r>
              <a:rPr lang="en-ZA" b="1" i="1" dirty="0" smtClean="0">
                <a:solidFill>
                  <a:srgbClr val="004821"/>
                </a:solidFill>
              </a:rPr>
              <a:t>(Amos 9:11)</a:t>
            </a:r>
          </a:p>
          <a:p>
            <a:pPr algn="ctr"/>
            <a:r>
              <a:rPr lang="en-ZA" i="1" dirty="0" smtClean="0">
                <a:solidFill>
                  <a:srgbClr val="004821"/>
                </a:solidFill>
              </a:rPr>
              <a:t>“See, I stand at the door and knock. If anyone hears My voice and opens the door, I shall come in to him and dine with him, and he with Me. </a:t>
            </a:r>
            <a:r>
              <a:rPr lang="en-ZA" b="1" i="1" dirty="0" smtClean="0">
                <a:solidFill>
                  <a:srgbClr val="004821"/>
                </a:solidFill>
              </a:rPr>
              <a:t>(Revelation 3:20)</a:t>
            </a:r>
          </a:p>
          <a:p>
            <a:endParaRPr lang="en-ZA" dirty="0" smtClean="0"/>
          </a:p>
          <a:p>
            <a:endParaRPr lang="en-ZA" dirty="0" smtClean="0"/>
          </a:p>
          <a:p>
            <a:endParaRPr lang="en-ZA" dirty="0" smtClean="0"/>
          </a:p>
          <a:p>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IN SPIRIT AND TRUTH </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“But the hour is coming, and now is, when the true worshippers shall worship the Father in spirit and truth, for the Father also does seek such to worship Him. “Elohim is Spirit, and those who worship Him need to worship in spirit and truth.” </a:t>
            </a:r>
            <a:r>
              <a:rPr lang="en-ZA" b="1" i="1" dirty="0" smtClean="0">
                <a:solidFill>
                  <a:srgbClr val="004821"/>
                </a:solidFill>
              </a:rPr>
              <a:t>(John 4:23-24)</a:t>
            </a:r>
          </a:p>
          <a:p>
            <a:r>
              <a:rPr lang="en-ZA" dirty="0" smtClean="0"/>
              <a:t>Once we have been saved and had status change, if we dip into the unclean realm again, we need to repent and have status change if we want to proceed in God’s holy presence. God is holy and true worshippers must worship in spirit and truth. Spirit and truth is a reference to those who were once saved, had gone astray and were now returning to holiness, through repentance. These returnees were to be sprinkled by His purifying blood and cleansed by water/oil to receive change of status and experience a heart change from having been tempted and touched the unclean realm.</a:t>
            </a:r>
          </a:p>
          <a:p>
            <a:r>
              <a:rPr lang="en-ZA" dirty="0" smtClean="0"/>
              <a:t>We must move from the </a:t>
            </a:r>
            <a:r>
              <a:rPr lang="en-ZA" dirty="0" err="1" smtClean="0"/>
              <a:t>Abrahamic</a:t>
            </a:r>
            <a:r>
              <a:rPr lang="en-ZA" dirty="0" smtClean="0"/>
              <a:t> (salvation) covenant into the Davidic (kingly/priestly) covenant by way of the Mosaic covenant – through sanctification and the highway of holiness.</a:t>
            </a:r>
          </a:p>
          <a:p>
            <a:endParaRPr lang="en-ZA" dirty="0" smtClean="0"/>
          </a:p>
          <a:p>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BLASPHEMY OF THE HOLY SPIRIT</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“Is it little to you that the Elohim of </a:t>
            </a:r>
            <a:r>
              <a:rPr lang="en-ZA" i="1" dirty="0" err="1" smtClean="0">
                <a:solidFill>
                  <a:srgbClr val="004821"/>
                </a:solidFill>
              </a:rPr>
              <a:t>Yisra’ĕl</a:t>
            </a:r>
            <a:r>
              <a:rPr lang="en-ZA" i="1" dirty="0" smtClean="0">
                <a:solidFill>
                  <a:srgbClr val="004821"/>
                </a:solidFill>
              </a:rPr>
              <a:t> has separated you from the congregation of </a:t>
            </a:r>
            <a:r>
              <a:rPr lang="en-ZA" i="1" dirty="0" err="1" smtClean="0">
                <a:solidFill>
                  <a:srgbClr val="004821"/>
                </a:solidFill>
              </a:rPr>
              <a:t>Yisra’ĕl</a:t>
            </a:r>
            <a:r>
              <a:rPr lang="en-ZA" i="1" dirty="0" smtClean="0">
                <a:solidFill>
                  <a:srgbClr val="004821"/>
                </a:solidFill>
              </a:rPr>
              <a:t>, to bring you near to Himself, to perform the service of the Dwelling Place of </a:t>
            </a:r>
            <a:r>
              <a:rPr lang="he-IL" i="1" dirty="0" smtClean="0">
                <a:solidFill>
                  <a:srgbClr val="004821"/>
                </a:solidFill>
              </a:rPr>
              <a:t>יהוה</a:t>
            </a:r>
            <a:r>
              <a:rPr lang="en-ZA" i="1" dirty="0" smtClean="0">
                <a:solidFill>
                  <a:srgbClr val="004821"/>
                </a:solidFill>
              </a:rPr>
              <a:t>, and to stand before the congregation to serve them, and that He has brought you near to Himself, you and all your brothers, the sons of </a:t>
            </a:r>
            <a:r>
              <a:rPr lang="en-ZA" i="1" dirty="0" err="1" smtClean="0">
                <a:solidFill>
                  <a:srgbClr val="004821"/>
                </a:solidFill>
              </a:rPr>
              <a:t>Lĕwi</a:t>
            </a:r>
            <a:r>
              <a:rPr lang="en-ZA" i="1" dirty="0" smtClean="0">
                <a:solidFill>
                  <a:srgbClr val="004821"/>
                </a:solidFill>
              </a:rPr>
              <a:t>, with you? Yet you seek the priesthood as well? </a:t>
            </a:r>
            <a:r>
              <a:rPr lang="en-US" b="1" i="1" dirty="0" smtClean="0">
                <a:solidFill>
                  <a:srgbClr val="004821"/>
                </a:solidFill>
              </a:rPr>
              <a:t>(Numbers 16:9-10)</a:t>
            </a:r>
          </a:p>
          <a:p>
            <a:r>
              <a:rPr lang="en-ZA" dirty="0" smtClean="0"/>
              <a:t>When we reject that which God has given us we reject the leading of the Holy Spirit over our lives and thus the power and authority of the Holy Spirit</a:t>
            </a:r>
          </a:p>
          <a:p>
            <a:pPr algn="ct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said, “By this you know that </a:t>
            </a:r>
            <a:r>
              <a:rPr lang="he-IL" i="1" dirty="0" smtClean="0">
                <a:solidFill>
                  <a:srgbClr val="004821"/>
                </a:solidFill>
              </a:rPr>
              <a:t>יהוה</a:t>
            </a:r>
            <a:r>
              <a:rPr lang="en-ZA" i="1" dirty="0" smtClean="0">
                <a:solidFill>
                  <a:srgbClr val="004821"/>
                </a:solidFill>
              </a:rPr>
              <a:t> has sent me to do all these works, that they are not from my own heart. “If these die as all men do, or if they are visited as all men are visited, then </a:t>
            </a:r>
            <a:r>
              <a:rPr lang="he-IL" i="1" dirty="0" smtClean="0">
                <a:solidFill>
                  <a:srgbClr val="004821"/>
                </a:solidFill>
              </a:rPr>
              <a:t>יהוה</a:t>
            </a:r>
            <a:r>
              <a:rPr lang="en-ZA" i="1" dirty="0" smtClean="0">
                <a:solidFill>
                  <a:srgbClr val="004821"/>
                </a:solidFill>
              </a:rPr>
              <a:t> has not sent me. “But if </a:t>
            </a:r>
            <a:r>
              <a:rPr lang="he-IL" i="1" dirty="0" smtClean="0">
                <a:solidFill>
                  <a:srgbClr val="004821"/>
                </a:solidFill>
              </a:rPr>
              <a:t>יהוה</a:t>
            </a:r>
            <a:r>
              <a:rPr lang="en-ZA" i="1" dirty="0" smtClean="0">
                <a:solidFill>
                  <a:srgbClr val="004821"/>
                </a:solidFill>
              </a:rPr>
              <a:t> creates what is unheard of, and the earth opens its mouth and swallows them up with all that belongs to them, and they go down alive into the grave, then you shall know that these men have scorned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(Numbers 16:28-30)</a:t>
            </a:r>
          </a:p>
          <a:p>
            <a:endParaRPr lang="en-US" dirty="0" smtClean="0"/>
          </a:p>
          <a:p>
            <a:endParaRPr lang="en-ZA" dirty="0" smtClean="0"/>
          </a:p>
          <a:p>
            <a:endParaRPr lang="en-ZA"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DATAM AND AVIRAM</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sent to call </a:t>
            </a:r>
            <a:r>
              <a:rPr lang="en-ZA" i="1" dirty="0" err="1" smtClean="0">
                <a:solidFill>
                  <a:srgbClr val="004821"/>
                </a:solidFill>
              </a:rPr>
              <a:t>Dathan</a:t>
            </a:r>
            <a:r>
              <a:rPr lang="en-ZA" i="1" dirty="0" smtClean="0">
                <a:solidFill>
                  <a:srgbClr val="004821"/>
                </a:solidFill>
              </a:rPr>
              <a:t> and </a:t>
            </a:r>
            <a:r>
              <a:rPr lang="en-ZA" i="1" dirty="0" err="1" smtClean="0">
                <a:solidFill>
                  <a:srgbClr val="004821"/>
                </a:solidFill>
              </a:rPr>
              <a:t>Aḇiram</a:t>
            </a:r>
            <a:r>
              <a:rPr lang="en-ZA" i="1" dirty="0" smtClean="0">
                <a:solidFill>
                  <a:srgbClr val="004821"/>
                </a:solidFill>
              </a:rPr>
              <a:t> the sons of </a:t>
            </a:r>
            <a:r>
              <a:rPr lang="en-ZA" i="1" dirty="0" err="1" smtClean="0">
                <a:solidFill>
                  <a:srgbClr val="004821"/>
                </a:solidFill>
              </a:rPr>
              <a:t>Eliyab</a:t>
            </a:r>
            <a:r>
              <a:rPr lang="en-ZA" i="1" dirty="0" smtClean="0">
                <a:solidFill>
                  <a:srgbClr val="004821"/>
                </a:solidFill>
              </a:rPr>
              <a:t>̱, but they said, “We are not coming up! “Is it little that you have brought us up out of a land flowing with milk and honey, to kill us in the wilderness, that you would also seize total rule over us? “Also, you have not brought us into a land flowing with milk and honey, nor given us inheritance of fields and vineyards. Would you bore out the eyes of these men? We are not coming up!” And </a:t>
            </a:r>
            <a:r>
              <a:rPr lang="en-ZA" i="1" dirty="0" err="1" smtClean="0">
                <a:solidFill>
                  <a:srgbClr val="004821"/>
                </a:solidFill>
              </a:rPr>
              <a:t>Mosheh</a:t>
            </a:r>
            <a:r>
              <a:rPr lang="en-ZA" i="1" dirty="0" smtClean="0">
                <a:solidFill>
                  <a:srgbClr val="004821"/>
                </a:solidFill>
              </a:rPr>
              <a:t> became very displeased, and said to </a:t>
            </a:r>
            <a:r>
              <a:rPr lang="he-IL" i="1" dirty="0" smtClean="0">
                <a:solidFill>
                  <a:srgbClr val="004821"/>
                </a:solidFill>
              </a:rPr>
              <a:t>יהוה</a:t>
            </a:r>
            <a:r>
              <a:rPr lang="en-ZA" i="1" dirty="0" smtClean="0">
                <a:solidFill>
                  <a:srgbClr val="004821"/>
                </a:solidFill>
              </a:rPr>
              <a:t>, “Do not respect their offering. I have not taken one donkey from them, nor have I done harm to any of them.” </a:t>
            </a:r>
          </a:p>
          <a:p>
            <a:pPr algn="ctr"/>
            <a:r>
              <a:rPr lang="en-US" b="1" i="1" dirty="0" smtClean="0">
                <a:solidFill>
                  <a:srgbClr val="004821"/>
                </a:solidFill>
              </a:rPr>
              <a:t>(Numbers 16:12-15)</a:t>
            </a:r>
          </a:p>
          <a:p>
            <a:r>
              <a:rPr lang="en-ZA" b="1" dirty="0" smtClean="0"/>
              <a:t>POINTS TO PONDER:</a:t>
            </a:r>
          </a:p>
          <a:p>
            <a:pPr marL="182563" indent="-182563">
              <a:buFont typeface="Arial" pitchFamily="34" charset="0"/>
              <a:buChar char="•"/>
            </a:pPr>
            <a:r>
              <a:rPr lang="en-ZA" dirty="0" smtClean="0"/>
              <a:t>Rebelling against God’s appointed authority will have consequences, especially if the authority was in the right. </a:t>
            </a:r>
          </a:p>
          <a:p>
            <a:pPr marL="182563" indent="-182563">
              <a:buFont typeface="Arial" pitchFamily="34" charset="0"/>
              <a:buChar char="•"/>
            </a:pPr>
            <a:r>
              <a:rPr lang="en-ZA" dirty="0" smtClean="0"/>
              <a:t>Refusing to come-up is refusal to draw near, even to God.</a:t>
            </a:r>
          </a:p>
          <a:p>
            <a:pPr marL="182563" indent="-182563">
              <a:buFont typeface="Arial" pitchFamily="34" charset="0"/>
              <a:buChar char="•"/>
            </a:pPr>
            <a:r>
              <a:rPr lang="en-ZA" dirty="0" smtClean="0"/>
              <a:t>Egypt or the passed is now seen as the land of Milk and Honey.</a:t>
            </a:r>
          </a:p>
          <a:p>
            <a:pPr marL="182563" indent="-182563">
              <a:buFont typeface="Arial" pitchFamily="34" charset="0"/>
              <a:buChar char="•"/>
            </a:pPr>
            <a:endParaRPr lang="en-ZA" dirty="0" smtClean="0"/>
          </a:p>
          <a:p>
            <a:endParaRPr lang="en-ZA" dirty="0" smtClean="0"/>
          </a:p>
          <a:p>
            <a:endParaRPr lang="en-ZA"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1st TEST</a:t>
            </a:r>
            <a:endParaRPr lang="en-ZA" dirty="0"/>
          </a:p>
        </p:txBody>
      </p:sp>
      <p:sp>
        <p:nvSpPr>
          <p:cNvPr id="3" name="Content Placeholder 2"/>
          <p:cNvSpPr>
            <a:spLocks noGrp="1"/>
          </p:cNvSpPr>
          <p:nvPr>
            <p:ph idx="1"/>
          </p:nvPr>
        </p:nvSpPr>
        <p:spPr/>
        <p:txBody>
          <a:bodyPr>
            <a:normAutofit fontScale="85000" lnSpcReduction="20000"/>
          </a:bodyPr>
          <a:lstStyle/>
          <a:p>
            <a:pPr algn="ctr"/>
            <a:r>
              <a:rPr lang="en-ZA" sz="2600" i="1" dirty="0" smtClean="0">
                <a:solidFill>
                  <a:srgbClr val="004821"/>
                </a:solidFill>
              </a:rPr>
              <a:t>Then </a:t>
            </a:r>
            <a:r>
              <a:rPr lang="en-ZA" sz="2600" i="1" dirty="0" err="1" smtClean="0">
                <a:solidFill>
                  <a:srgbClr val="004821"/>
                </a:solidFill>
              </a:rPr>
              <a:t>Mosheh</a:t>
            </a:r>
            <a:r>
              <a:rPr lang="en-ZA" sz="2600" i="1" dirty="0" smtClean="0">
                <a:solidFill>
                  <a:srgbClr val="004821"/>
                </a:solidFill>
              </a:rPr>
              <a:t> said to </a:t>
            </a:r>
            <a:r>
              <a:rPr lang="en-ZA" sz="2600" i="1" dirty="0" err="1" smtClean="0">
                <a:solidFill>
                  <a:srgbClr val="004821"/>
                </a:solidFill>
              </a:rPr>
              <a:t>Qorah</a:t>
            </a:r>
            <a:r>
              <a:rPr lang="en-ZA" sz="2600" i="1" dirty="0" smtClean="0">
                <a:solidFill>
                  <a:srgbClr val="004821"/>
                </a:solidFill>
              </a:rPr>
              <a:t>̣, “Tomorrow, you and all your company shall be there before </a:t>
            </a:r>
            <a:r>
              <a:rPr lang="he-IL" sz="2600" i="1" dirty="0" smtClean="0">
                <a:solidFill>
                  <a:srgbClr val="004821"/>
                </a:solidFill>
              </a:rPr>
              <a:t>יהוה</a:t>
            </a:r>
            <a:r>
              <a:rPr lang="en-ZA" sz="2600" i="1" dirty="0" smtClean="0">
                <a:solidFill>
                  <a:srgbClr val="004821"/>
                </a:solidFill>
              </a:rPr>
              <a:t>, you and they and </a:t>
            </a:r>
            <a:r>
              <a:rPr lang="en-ZA" sz="2600" i="1" dirty="0" err="1" smtClean="0">
                <a:solidFill>
                  <a:srgbClr val="004821"/>
                </a:solidFill>
              </a:rPr>
              <a:t>Aharon</a:t>
            </a:r>
            <a:r>
              <a:rPr lang="en-ZA" sz="2600" i="1" dirty="0" smtClean="0">
                <a:solidFill>
                  <a:srgbClr val="004821"/>
                </a:solidFill>
              </a:rPr>
              <a:t>. “And take each one his fire holder, and you shall put incense in it. And let each one bring his fire holder before </a:t>
            </a:r>
            <a:r>
              <a:rPr lang="he-IL" sz="2600" i="1" dirty="0" smtClean="0">
                <a:solidFill>
                  <a:srgbClr val="004821"/>
                </a:solidFill>
              </a:rPr>
              <a:t>יהוה</a:t>
            </a:r>
            <a:r>
              <a:rPr lang="en-ZA" sz="2600" i="1" dirty="0" smtClean="0">
                <a:solidFill>
                  <a:srgbClr val="004821"/>
                </a:solidFill>
              </a:rPr>
              <a:t>, two hundred and fifty fire holders, and you and </a:t>
            </a:r>
            <a:r>
              <a:rPr lang="en-ZA" sz="2600" i="1" dirty="0" err="1" smtClean="0">
                <a:solidFill>
                  <a:srgbClr val="004821"/>
                </a:solidFill>
              </a:rPr>
              <a:t>Aharon</a:t>
            </a:r>
            <a:r>
              <a:rPr lang="en-ZA" sz="2600" i="1" dirty="0" smtClean="0">
                <a:solidFill>
                  <a:srgbClr val="004821"/>
                </a:solidFill>
              </a:rPr>
              <a:t>, each one with his fire holder.” So each one took his fire holder, and put fire in it, and laid incense on it, and stood at the door of the Tent of Meeting with </a:t>
            </a:r>
            <a:r>
              <a:rPr lang="en-ZA" sz="2600" i="1" dirty="0" err="1" smtClean="0">
                <a:solidFill>
                  <a:srgbClr val="004821"/>
                </a:solidFill>
              </a:rPr>
              <a:t>Mosheh</a:t>
            </a:r>
            <a:r>
              <a:rPr lang="en-ZA" sz="2600" i="1" dirty="0" smtClean="0">
                <a:solidFill>
                  <a:srgbClr val="004821"/>
                </a:solidFill>
              </a:rPr>
              <a:t> and </a:t>
            </a:r>
            <a:r>
              <a:rPr lang="en-ZA" sz="2600" i="1" dirty="0" err="1" smtClean="0">
                <a:solidFill>
                  <a:srgbClr val="004821"/>
                </a:solidFill>
              </a:rPr>
              <a:t>Aharon</a:t>
            </a:r>
            <a:r>
              <a:rPr lang="en-ZA" sz="2600" i="1" dirty="0" smtClean="0">
                <a:solidFill>
                  <a:srgbClr val="004821"/>
                </a:solidFill>
              </a:rPr>
              <a:t>. And </a:t>
            </a:r>
            <a:r>
              <a:rPr lang="en-ZA" sz="2600" i="1" dirty="0" err="1" smtClean="0">
                <a:solidFill>
                  <a:srgbClr val="004821"/>
                </a:solidFill>
              </a:rPr>
              <a:t>Qorah</a:t>
            </a:r>
            <a:r>
              <a:rPr lang="en-ZA" sz="2600" i="1" dirty="0" smtClean="0">
                <a:solidFill>
                  <a:srgbClr val="004821"/>
                </a:solidFill>
              </a:rPr>
              <a:t>̣ assembled all the congregation against them at the door of the Tent of Meeting. Then the esteem of </a:t>
            </a:r>
            <a:r>
              <a:rPr lang="he-IL" sz="2600" i="1" dirty="0" smtClean="0">
                <a:solidFill>
                  <a:srgbClr val="004821"/>
                </a:solidFill>
              </a:rPr>
              <a:t>יהוה</a:t>
            </a:r>
            <a:r>
              <a:rPr lang="en-ZA" sz="2600" i="1" dirty="0" smtClean="0">
                <a:solidFill>
                  <a:srgbClr val="004821"/>
                </a:solidFill>
              </a:rPr>
              <a:t> appeared to all the congregation. </a:t>
            </a:r>
            <a:r>
              <a:rPr lang="en-US" sz="2600" b="1" i="1" dirty="0" smtClean="0">
                <a:solidFill>
                  <a:srgbClr val="004821"/>
                </a:solidFill>
              </a:rPr>
              <a:t>(Numbers 16:16-19)</a:t>
            </a:r>
          </a:p>
          <a:p>
            <a:r>
              <a:rPr lang="en-ZA" sz="2600" dirty="0" smtClean="0"/>
              <a:t>So, why fire pans? Why the incense? Only a priest, chosen as </a:t>
            </a:r>
            <a:r>
              <a:rPr lang="he-IL" sz="2600" dirty="0" smtClean="0"/>
              <a:t>יהוה</a:t>
            </a:r>
            <a:r>
              <a:rPr lang="en-ZA" sz="2600" dirty="0" smtClean="0"/>
              <a:t> chose the sons of Aaron, can offer incense laid upon fire to Elohim. Second, these offerings can only be made as </a:t>
            </a:r>
            <a:r>
              <a:rPr lang="en-ZA" sz="2600" dirty="0" err="1" smtClean="0"/>
              <a:t>HaShem</a:t>
            </a:r>
            <a:r>
              <a:rPr lang="en-ZA" sz="2600" dirty="0" smtClean="0"/>
              <a:t> prescribes. Remember </a:t>
            </a:r>
            <a:r>
              <a:rPr lang="en-ZA" sz="2600" dirty="0" err="1" smtClean="0"/>
              <a:t>Nadab</a:t>
            </a:r>
            <a:r>
              <a:rPr lang="en-ZA" sz="2600" dirty="0" smtClean="0"/>
              <a:t> and </a:t>
            </a:r>
            <a:r>
              <a:rPr lang="en-ZA" sz="2600" dirty="0" err="1" smtClean="0"/>
              <a:t>Abihu</a:t>
            </a:r>
            <a:r>
              <a:rPr lang="en-ZA" sz="2600" dirty="0" smtClean="0"/>
              <a:t>. </a:t>
            </a:r>
          </a:p>
          <a:p>
            <a:r>
              <a:rPr lang="en-ZA" sz="2600" dirty="0" err="1" smtClean="0"/>
              <a:t>Korach</a:t>
            </a:r>
            <a:r>
              <a:rPr lang="en-ZA" sz="2600" dirty="0" smtClean="0"/>
              <a:t>, in his pride, lusted to be </a:t>
            </a:r>
            <a:r>
              <a:rPr lang="en-ZA" sz="2600" i="1" dirty="0" smtClean="0"/>
              <a:t>“in charge”, </a:t>
            </a:r>
            <a:r>
              <a:rPr lang="en-ZA" sz="2600" dirty="0" smtClean="0"/>
              <a:t>to be the </a:t>
            </a:r>
            <a:r>
              <a:rPr lang="en-ZA" sz="2600" i="1" dirty="0" smtClean="0"/>
              <a:t>“</a:t>
            </a:r>
            <a:r>
              <a:rPr lang="en-ZA" sz="2600" i="1" dirty="0" err="1" smtClean="0"/>
              <a:t>Kohen</a:t>
            </a:r>
            <a:r>
              <a:rPr lang="en-ZA" sz="2600" i="1" dirty="0" smtClean="0"/>
              <a:t> </a:t>
            </a:r>
            <a:r>
              <a:rPr lang="en-ZA" sz="2600" i="1" dirty="0" err="1" smtClean="0"/>
              <a:t>HaGadol</a:t>
            </a:r>
            <a:r>
              <a:rPr lang="en-ZA" sz="2600" i="1" dirty="0" smtClean="0"/>
              <a:t>”, </a:t>
            </a:r>
            <a:r>
              <a:rPr lang="en-ZA" sz="2600" dirty="0" smtClean="0"/>
              <a:t>the </a:t>
            </a:r>
            <a:r>
              <a:rPr lang="en-ZA" sz="2600" i="1" dirty="0" smtClean="0"/>
              <a:t>“High Priest”. </a:t>
            </a:r>
            <a:r>
              <a:rPr lang="en-ZA" sz="2600" dirty="0" smtClean="0"/>
              <a:t>Moses called him and the others to the test, to show all Israel whom the Holy One, blessed be He, had chosen. </a:t>
            </a:r>
          </a:p>
          <a:p>
            <a:endParaRPr lang="en-ZA"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MOSES</a:t>
            </a:r>
            <a:endParaRPr lang="en-ZA" dirty="0"/>
          </a:p>
        </p:txBody>
      </p:sp>
      <p:sp>
        <p:nvSpPr>
          <p:cNvPr id="3" name="Content Placeholder 2"/>
          <p:cNvSpPr>
            <a:spLocks noGrp="1"/>
          </p:cNvSpPr>
          <p:nvPr>
            <p:ph idx="1"/>
          </p:nvPr>
        </p:nvSpPr>
        <p:spPr/>
        <p:txBody>
          <a:bodyPr>
            <a:normAutofit fontScale="92500"/>
          </a:bodyPr>
          <a:lstStyle/>
          <a:p>
            <a:pPr algn="ctr">
              <a:lnSpc>
                <a:spcPts val="2200"/>
              </a:lnSpc>
            </a:pPr>
            <a:r>
              <a:rPr lang="en-ZA" sz="2400" i="1" dirty="0" smtClean="0">
                <a:solidFill>
                  <a:srgbClr val="004821"/>
                </a:solidFill>
              </a:rPr>
              <a:t>And </a:t>
            </a:r>
            <a:r>
              <a:rPr lang="he-IL" sz="2400" i="1" dirty="0" smtClean="0">
                <a:solidFill>
                  <a:srgbClr val="004821"/>
                </a:solidFill>
              </a:rPr>
              <a:t>יהוה</a:t>
            </a:r>
            <a:r>
              <a:rPr lang="en-ZA" sz="2400" i="1" dirty="0" smtClean="0">
                <a:solidFill>
                  <a:srgbClr val="004821"/>
                </a:solidFill>
              </a:rPr>
              <a:t> spoke to </a:t>
            </a:r>
            <a:r>
              <a:rPr lang="en-ZA" sz="2400" i="1" dirty="0" err="1" smtClean="0">
                <a:solidFill>
                  <a:srgbClr val="004821"/>
                </a:solidFill>
              </a:rPr>
              <a:t>Mosheh</a:t>
            </a:r>
            <a:r>
              <a:rPr lang="en-ZA" sz="2400" i="1" dirty="0" smtClean="0">
                <a:solidFill>
                  <a:srgbClr val="004821"/>
                </a:solidFill>
              </a:rPr>
              <a:t>, and to </a:t>
            </a:r>
            <a:r>
              <a:rPr lang="en-ZA" sz="2400" i="1" dirty="0" err="1" smtClean="0">
                <a:solidFill>
                  <a:srgbClr val="004821"/>
                </a:solidFill>
              </a:rPr>
              <a:t>Aharon</a:t>
            </a:r>
            <a:r>
              <a:rPr lang="en-ZA" sz="2400" i="1" dirty="0" smtClean="0">
                <a:solidFill>
                  <a:srgbClr val="004821"/>
                </a:solidFill>
              </a:rPr>
              <a:t>, saying, “Separate yourselves from the midst of this congregation, and let Me consume them in a moment.” But they fell on their faces, and said, “O </a:t>
            </a:r>
            <a:r>
              <a:rPr lang="en-ZA" sz="2400" i="1" dirty="0" err="1" smtClean="0">
                <a:solidFill>
                  <a:srgbClr val="004821"/>
                </a:solidFill>
              </a:rPr>
              <a:t>Ěl</a:t>
            </a:r>
            <a:r>
              <a:rPr lang="en-ZA" sz="2400" i="1" dirty="0" smtClean="0">
                <a:solidFill>
                  <a:srgbClr val="004821"/>
                </a:solidFill>
              </a:rPr>
              <a:t>, Elohim of the spirits of all flesh! When one man sins, are You wroth with all the congregation?” </a:t>
            </a:r>
            <a:r>
              <a:rPr lang="en-US" sz="2400" b="1" i="1" dirty="0" smtClean="0">
                <a:solidFill>
                  <a:srgbClr val="004821"/>
                </a:solidFill>
              </a:rPr>
              <a:t>(Numbers 16:20-22)</a:t>
            </a:r>
          </a:p>
          <a:p>
            <a:pPr algn="ctr">
              <a:lnSpc>
                <a:spcPts val="2200"/>
              </a:lnSpc>
            </a:pPr>
            <a:r>
              <a:rPr lang="en-ZA" sz="2400" i="1" dirty="0" smtClean="0">
                <a:solidFill>
                  <a:srgbClr val="004821"/>
                </a:solidFill>
              </a:rPr>
              <a:t>And the man </a:t>
            </a:r>
            <a:r>
              <a:rPr lang="en-ZA" sz="2400" i="1" dirty="0" err="1" smtClean="0">
                <a:solidFill>
                  <a:srgbClr val="004821"/>
                </a:solidFill>
              </a:rPr>
              <a:t>Mosheh</a:t>
            </a:r>
            <a:r>
              <a:rPr lang="en-ZA" sz="2400" i="1" dirty="0" smtClean="0">
                <a:solidFill>
                  <a:srgbClr val="004821"/>
                </a:solidFill>
              </a:rPr>
              <a:t> was very humble, more than all men </a:t>
            </a:r>
            <a:r>
              <a:rPr lang="en-ZA" sz="2400" b="1" i="1" dirty="0" smtClean="0">
                <a:solidFill>
                  <a:srgbClr val="004821"/>
                </a:solidFill>
              </a:rPr>
              <a:t>who were on the face of the earth. </a:t>
            </a:r>
            <a:r>
              <a:rPr lang="en-ZA" sz="2400" i="1" dirty="0" smtClean="0">
                <a:solidFill>
                  <a:srgbClr val="004821"/>
                </a:solidFill>
              </a:rPr>
              <a:t>(Numbers 12:3)</a:t>
            </a:r>
          </a:p>
          <a:p>
            <a:pPr>
              <a:lnSpc>
                <a:spcPts val="2200"/>
              </a:lnSpc>
            </a:pPr>
            <a:r>
              <a:rPr lang="en-ZA" sz="2400" dirty="0" smtClean="0"/>
              <a:t>Moses does two things for the nation even though they are attacking His authority. First he puts the trial off by one day, hoping some of the men, after a night of reflection and remembering what had happened to </a:t>
            </a:r>
            <a:r>
              <a:rPr lang="en-ZA" sz="2400" dirty="0" err="1" smtClean="0"/>
              <a:t>Nadab</a:t>
            </a:r>
            <a:r>
              <a:rPr lang="en-ZA" sz="2400" dirty="0" smtClean="0"/>
              <a:t> and </a:t>
            </a:r>
            <a:r>
              <a:rPr lang="en-ZA" sz="2400" dirty="0" err="1" smtClean="0"/>
              <a:t>Abihu</a:t>
            </a:r>
            <a:r>
              <a:rPr lang="en-ZA" sz="2400" dirty="0" smtClean="0"/>
              <a:t> when they had approached </a:t>
            </a:r>
            <a:r>
              <a:rPr lang="he-IL" sz="2400" dirty="0" smtClean="0"/>
              <a:t>יהוה</a:t>
            </a:r>
            <a:r>
              <a:rPr lang="en-ZA" sz="2400" dirty="0" smtClean="0"/>
              <a:t> with fire in their censors, would repent. Secondly he asks God not to punish the entire nation for the transgression of a few. </a:t>
            </a:r>
          </a:p>
          <a:p>
            <a:pPr>
              <a:lnSpc>
                <a:spcPts val="2200"/>
              </a:lnSpc>
            </a:pPr>
            <a:r>
              <a:rPr lang="en-ZA" sz="2400" b="1" dirty="0" smtClean="0"/>
              <a:t>NOTE: </a:t>
            </a:r>
            <a:r>
              <a:rPr lang="en-ZA" sz="2400" dirty="0" smtClean="0"/>
              <a:t>ON, the son of </a:t>
            </a:r>
            <a:r>
              <a:rPr lang="en-ZA" sz="2400" dirty="0" err="1" smtClean="0"/>
              <a:t>Pelet</a:t>
            </a:r>
            <a:r>
              <a:rPr lang="en-ZA" sz="2400" dirty="0" smtClean="0"/>
              <a:t> was not part of the assembly the next morning. He too head of </a:t>
            </a:r>
            <a:r>
              <a:rPr lang="en-ZA" sz="2400" dirty="0" err="1" smtClean="0"/>
              <a:t>Moses’s</a:t>
            </a:r>
            <a:r>
              <a:rPr lang="en-ZA" sz="2400" dirty="0" smtClean="0"/>
              <a:t> warning, however Rabbinic legend has it, that it was </a:t>
            </a:r>
            <a:r>
              <a:rPr lang="en-ZA" sz="2400" dirty="0" err="1" smtClean="0"/>
              <a:t>On’s</a:t>
            </a:r>
            <a:r>
              <a:rPr lang="en-ZA" sz="2400" dirty="0" smtClean="0"/>
              <a:t> wife who rebuked him for taking part in a rebellion, and thus saved him from destruction.  </a:t>
            </a:r>
          </a:p>
          <a:p>
            <a:endParaRPr lang="en-ZA" dirty="0" smtClean="0"/>
          </a:p>
          <a:p>
            <a:endParaRPr lang="en-ZA"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2nd TEST</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saying, “Speak to the congregation, saying, ‘Move away from around the tents of </a:t>
            </a:r>
            <a:r>
              <a:rPr lang="en-ZA" i="1" dirty="0" err="1" smtClean="0">
                <a:solidFill>
                  <a:srgbClr val="004821"/>
                </a:solidFill>
              </a:rPr>
              <a:t>Qorah</a:t>
            </a:r>
            <a:r>
              <a:rPr lang="en-ZA" i="1" dirty="0" smtClean="0">
                <a:solidFill>
                  <a:srgbClr val="004821"/>
                </a:solidFill>
              </a:rPr>
              <a:t>̣, </a:t>
            </a:r>
            <a:r>
              <a:rPr lang="en-ZA" i="1" dirty="0" err="1" smtClean="0">
                <a:solidFill>
                  <a:srgbClr val="004821"/>
                </a:solidFill>
              </a:rPr>
              <a:t>Dathan</a:t>
            </a:r>
            <a:r>
              <a:rPr lang="en-ZA" i="1" dirty="0" smtClean="0">
                <a:solidFill>
                  <a:srgbClr val="004821"/>
                </a:solidFill>
              </a:rPr>
              <a:t>, and </a:t>
            </a:r>
            <a:r>
              <a:rPr lang="en-ZA" i="1" dirty="0" err="1" smtClean="0">
                <a:solidFill>
                  <a:srgbClr val="004821"/>
                </a:solidFill>
              </a:rPr>
              <a:t>Aḇiram</a:t>
            </a:r>
            <a:r>
              <a:rPr lang="en-ZA" i="1" dirty="0" smtClean="0">
                <a:solidFill>
                  <a:srgbClr val="004821"/>
                </a:solidFill>
              </a:rPr>
              <a:t>.’ ” So </a:t>
            </a:r>
            <a:r>
              <a:rPr lang="en-ZA" i="1" dirty="0" err="1" smtClean="0">
                <a:solidFill>
                  <a:srgbClr val="004821"/>
                </a:solidFill>
              </a:rPr>
              <a:t>Mosheh</a:t>
            </a:r>
            <a:r>
              <a:rPr lang="en-ZA" i="1" dirty="0" smtClean="0">
                <a:solidFill>
                  <a:srgbClr val="004821"/>
                </a:solidFill>
              </a:rPr>
              <a:t> rose up and went to </a:t>
            </a:r>
            <a:r>
              <a:rPr lang="en-ZA" i="1" dirty="0" err="1" smtClean="0">
                <a:solidFill>
                  <a:srgbClr val="004821"/>
                </a:solidFill>
              </a:rPr>
              <a:t>Dathan</a:t>
            </a:r>
            <a:r>
              <a:rPr lang="en-ZA" i="1" dirty="0" smtClean="0">
                <a:solidFill>
                  <a:srgbClr val="004821"/>
                </a:solidFill>
              </a:rPr>
              <a:t> and </a:t>
            </a:r>
            <a:r>
              <a:rPr lang="en-ZA" i="1" dirty="0" err="1" smtClean="0">
                <a:solidFill>
                  <a:srgbClr val="004821"/>
                </a:solidFill>
              </a:rPr>
              <a:t>Aḇiram</a:t>
            </a:r>
            <a:r>
              <a:rPr lang="en-ZA" i="1" dirty="0" smtClean="0">
                <a:solidFill>
                  <a:srgbClr val="004821"/>
                </a:solidFill>
              </a:rPr>
              <a:t>, and the elders of </a:t>
            </a:r>
            <a:r>
              <a:rPr lang="en-ZA" i="1" dirty="0" err="1" smtClean="0">
                <a:solidFill>
                  <a:srgbClr val="004821"/>
                </a:solidFill>
              </a:rPr>
              <a:t>Yisra’ĕl</a:t>
            </a:r>
            <a:r>
              <a:rPr lang="en-ZA" i="1" dirty="0" smtClean="0">
                <a:solidFill>
                  <a:srgbClr val="004821"/>
                </a:solidFill>
              </a:rPr>
              <a:t> followed him. And he spoke to the congregation, saying, “Please turn away from the tents of these wrong men! Do not touch whatever belongs to them, lest you be consumed in all their sins.” Then they moved away from around the tents of </a:t>
            </a:r>
            <a:r>
              <a:rPr lang="en-ZA" i="1" dirty="0" err="1" smtClean="0">
                <a:solidFill>
                  <a:srgbClr val="004821"/>
                </a:solidFill>
              </a:rPr>
              <a:t>Qorah</a:t>
            </a:r>
            <a:r>
              <a:rPr lang="en-ZA" i="1" dirty="0" smtClean="0">
                <a:solidFill>
                  <a:srgbClr val="004821"/>
                </a:solidFill>
              </a:rPr>
              <a:t>̣, </a:t>
            </a:r>
            <a:r>
              <a:rPr lang="en-ZA" i="1" dirty="0" err="1" smtClean="0">
                <a:solidFill>
                  <a:srgbClr val="004821"/>
                </a:solidFill>
              </a:rPr>
              <a:t>Dathan</a:t>
            </a:r>
            <a:r>
              <a:rPr lang="en-ZA" i="1" dirty="0" smtClean="0">
                <a:solidFill>
                  <a:srgbClr val="004821"/>
                </a:solidFill>
              </a:rPr>
              <a:t>, and </a:t>
            </a:r>
            <a:r>
              <a:rPr lang="en-ZA" i="1" dirty="0" err="1" smtClean="0">
                <a:solidFill>
                  <a:srgbClr val="004821"/>
                </a:solidFill>
              </a:rPr>
              <a:t>Aḇiram</a:t>
            </a:r>
            <a:r>
              <a:rPr lang="en-ZA" i="1" dirty="0" smtClean="0">
                <a:solidFill>
                  <a:srgbClr val="004821"/>
                </a:solidFill>
              </a:rPr>
              <a:t>. And </a:t>
            </a:r>
            <a:r>
              <a:rPr lang="en-ZA" i="1" dirty="0" err="1" smtClean="0">
                <a:solidFill>
                  <a:srgbClr val="004821"/>
                </a:solidFill>
              </a:rPr>
              <a:t>Dathan</a:t>
            </a:r>
            <a:r>
              <a:rPr lang="en-ZA" i="1" dirty="0" smtClean="0">
                <a:solidFill>
                  <a:srgbClr val="004821"/>
                </a:solidFill>
              </a:rPr>
              <a:t> and </a:t>
            </a:r>
            <a:r>
              <a:rPr lang="en-ZA" i="1" dirty="0" err="1" smtClean="0">
                <a:solidFill>
                  <a:srgbClr val="004821"/>
                </a:solidFill>
              </a:rPr>
              <a:t>Aḇiram</a:t>
            </a:r>
            <a:r>
              <a:rPr lang="en-ZA" i="1" dirty="0" smtClean="0">
                <a:solidFill>
                  <a:srgbClr val="004821"/>
                </a:solidFill>
              </a:rPr>
              <a:t> came out and stood at the door of their tents, with their wives, and their sons, and their little children. And </a:t>
            </a:r>
            <a:r>
              <a:rPr lang="en-ZA" i="1" dirty="0" err="1" smtClean="0">
                <a:solidFill>
                  <a:srgbClr val="004821"/>
                </a:solidFill>
              </a:rPr>
              <a:t>Mosheh</a:t>
            </a:r>
            <a:r>
              <a:rPr lang="en-ZA" i="1" dirty="0" smtClean="0">
                <a:solidFill>
                  <a:srgbClr val="004821"/>
                </a:solidFill>
              </a:rPr>
              <a:t> said, “By this you know that </a:t>
            </a:r>
            <a:r>
              <a:rPr lang="he-IL" i="1" dirty="0" smtClean="0">
                <a:solidFill>
                  <a:srgbClr val="004821"/>
                </a:solidFill>
              </a:rPr>
              <a:t>יהוה</a:t>
            </a:r>
            <a:r>
              <a:rPr lang="en-ZA" i="1" dirty="0" smtClean="0">
                <a:solidFill>
                  <a:srgbClr val="004821"/>
                </a:solidFill>
              </a:rPr>
              <a:t> has sent me to do all these works, that they are not from my own heart. “If these die as all men do, or if they are visited as all men are visited, then </a:t>
            </a:r>
            <a:r>
              <a:rPr lang="he-IL" i="1" dirty="0" smtClean="0">
                <a:solidFill>
                  <a:srgbClr val="004821"/>
                </a:solidFill>
              </a:rPr>
              <a:t>יהוה</a:t>
            </a:r>
            <a:r>
              <a:rPr lang="en-ZA" i="1" dirty="0" smtClean="0">
                <a:solidFill>
                  <a:srgbClr val="004821"/>
                </a:solidFill>
              </a:rPr>
              <a:t> has not sent me. “But if </a:t>
            </a:r>
            <a:r>
              <a:rPr lang="he-IL" i="1" dirty="0" smtClean="0">
                <a:solidFill>
                  <a:srgbClr val="004821"/>
                </a:solidFill>
              </a:rPr>
              <a:t>יהוה</a:t>
            </a:r>
            <a:r>
              <a:rPr lang="en-ZA" i="1" dirty="0" smtClean="0">
                <a:solidFill>
                  <a:srgbClr val="004821"/>
                </a:solidFill>
              </a:rPr>
              <a:t> creates what is unheard of, and the earth opens its mouth and swallows them up with all that belongs to them, and they go down alive into the grave, then you shall know that these men have scorned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(Numbers 16:23-30)</a:t>
            </a:r>
          </a:p>
          <a:p>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PUBLIC REBELLION &amp; JUDGEMENT</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it came to be, as he ended speaking all these words, that the ground under them split apart, and the earth opened its mouth and swallowed them up, with their households and all the men with </a:t>
            </a:r>
            <a:r>
              <a:rPr lang="en-ZA" i="1" dirty="0" err="1" smtClean="0">
                <a:solidFill>
                  <a:srgbClr val="004821"/>
                </a:solidFill>
              </a:rPr>
              <a:t>Qorah</a:t>
            </a:r>
            <a:r>
              <a:rPr lang="en-ZA" i="1" dirty="0" smtClean="0">
                <a:solidFill>
                  <a:srgbClr val="004821"/>
                </a:solidFill>
              </a:rPr>
              <a:t>̣, with all their goods. So they and all those with them went down alive into the grave, and the earth closed over them, and they perished from the midst of the assembly. </a:t>
            </a:r>
            <a:r>
              <a:rPr lang="en-ZA" b="1" i="1" dirty="0" smtClean="0">
                <a:solidFill>
                  <a:srgbClr val="004821"/>
                </a:solidFill>
              </a:rPr>
              <a:t>(Numbers 16:31-33)</a:t>
            </a:r>
          </a:p>
          <a:p>
            <a:r>
              <a:rPr lang="en-ZA" dirty="0" err="1" smtClean="0"/>
              <a:t>Korach</a:t>
            </a:r>
            <a:r>
              <a:rPr lang="en-ZA" dirty="0" smtClean="0"/>
              <a:t> falling away led to public rebellion, as a result, </a:t>
            </a:r>
            <a:r>
              <a:rPr lang="en-ZA" dirty="0" err="1" smtClean="0"/>
              <a:t>HaShem</a:t>
            </a:r>
            <a:r>
              <a:rPr lang="en-ZA" dirty="0" smtClean="0"/>
              <a:t> judged him publicly </a:t>
            </a:r>
          </a:p>
          <a:p>
            <a:pPr algn="ctr"/>
            <a:r>
              <a:rPr lang="en-ZA" i="1" dirty="0" smtClean="0">
                <a:solidFill>
                  <a:srgbClr val="004821"/>
                </a:solidFill>
              </a:rPr>
              <a:t>And the beast was seized, and with him the false prophet who worked signs in his presence, by which he led astray those who received the mark of the beast and those who worshipped his image. The two were thrown alive into the lake of fire burning with sulphur. </a:t>
            </a:r>
            <a:r>
              <a:rPr lang="en-ZA" b="1" i="1" dirty="0" smtClean="0">
                <a:solidFill>
                  <a:srgbClr val="004821"/>
                </a:solidFill>
              </a:rPr>
              <a:t>(Revelation 19:20)</a:t>
            </a:r>
          </a:p>
          <a:p>
            <a:r>
              <a:rPr lang="en-ZA" dirty="0" smtClean="0"/>
              <a:t>The beast and the false prophet will also lead a public rebellion that denies the power and the authority of the </a:t>
            </a:r>
            <a:r>
              <a:rPr lang="en-ZA" dirty="0" err="1" smtClean="0"/>
              <a:t>Ruach</a:t>
            </a:r>
            <a:r>
              <a:rPr lang="en-ZA" dirty="0" smtClean="0"/>
              <a:t> </a:t>
            </a:r>
            <a:r>
              <a:rPr lang="en-ZA" dirty="0" err="1" smtClean="0"/>
              <a:t>HaKodesh</a:t>
            </a:r>
            <a:r>
              <a:rPr lang="en-ZA" dirty="0" smtClean="0"/>
              <a:t>. As a result, the individual falls away with no hope of return.</a:t>
            </a:r>
          </a:p>
          <a:p>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NEXT CYCLE</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As to the coming of our Master </a:t>
            </a:r>
            <a:r>
              <a:rPr lang="he-IL" i="1" dirty="0" smtClean="0">
                <a:solidFill>
                  <a:srgbClr val="004821"/>
                </a:solidFill>
              </a:rPr>
              <a:t>יהושע</a:t>
            </a:r>
            <a:r>
              <a:rPr lang="en-ZA" i="1" dirty="0" smtClean="0">
                <a:solidFill>
                  <a:srgbClr val="004821"/>
                </a:solidFill>
              </a:rPr>
              <a:t> Messiah and our gathering together to Him, we ask you, brothers, not to become easily unsettled in mind or troubled, either by spirit or by word or by letter, as if from us, as if the day of </a:t>
            </a:r>
            <a:r>
              <a:rPr lang="he-IL" i="1" dirty="0" smtClean="0">
                <a:solidFill>
                  <a:srgbClr val="004821"/>
                </a:solidFill>
              </a:rPr>
              <a:t>יהוה</a:t>
            </a:r>
            <a:r>
              <a:rPr lang="en-ZA" i="1" dirty="0" smtClean="0">
                <a:solidFill>
                  <a:srgbClr val="004821"/>
                </a:solidFill>
              </a:rPr>
              <a:t> has come. Let no one deceive you in any way, because the falling away is to come first, </a:t>
            </a:r>
            <a:r>
              <a:rPr lang="en-ZA" dirty="0" smtClean="0"/>
              <a:t>(a major rebellion like in Numbers 16) </a:t>
            </a:r>
            <a:r>
              <a:rPr lang="en-ZA" i="1" dirty="0" smtClean="0">
                <a:solidFill>
                  <a:srgbClr val="004821"/>
                </a:solidFill>
              </a:rPr>
              <a:t>and the man of lawlessness is to be revealed </a:t>
            </a:r>
            <a:r>
              <a:rPr lang="en-ZA" dirty="0" smtClean="0"/>
              <a:t>(like </a:t>
            </a:r>
            <a:r>
              <a:rPr lang="en-ZA" dirty="0" err="1" smtClean="0"/>
              <a:t>Korah</a:t>
            </a:r>
            <a:r>
              <a:rPr lang="en-ZA" dirty="0" smtClean="0"/>
              <a:t>), </a:t>
            </a:r>
            <a:r>
              <a:rPr lang="en-ZA" i="1" dirty="0" smtClean="0">
                <a:solidFill>
                  <a:srgbClr val="004821"/>
                </a:solidFill>
              </a:rPr>
              <a:t>the son of destruction, who opposes and exalts himself above all that is called Elohim </a:t>
            </a:r>
            <a:r>
              <a:rPr lang="en-ZA" dirty="0" smtClean="0"/>
              <a:t>(like </a:t>
            </a:r>
            <a:r>
              <a:rPr lang="en-ZA" dirty="0" err="1" smtClean="0"/>
              <a:t>Korah</a:t>
            </a:r>
            <a:r>
              <a:rPr lang="en-ZA" dirty="0" smtClean="0"/>
              <a:t>)</a:t>
            </a:r>
            <a:r>
              <a:rPr lang="en-ZA" i="1" dirty="0" smtClean="0">
                <a:solidFill>
                  <a:srgbClr val="004821"/>
                </a:solidFill>
              </a:rPr>
              <a:t> or that is worshipped </a:t>
            </a:r>
            <a:r>
              <a:rPr lang="en-ZA" dirty="0" smtClean="0"/>
              <a:t>(attempts his own worship), </a:t>
            </a:r>
            <a:r>
              <a:rPr lang="en-ZA" i="1" dirty="0" smtClean="0">
                <a:solidFill>
                  <a:srgbClr val="004821"/>
                </a:solidFill>
              </a:rPr>
              <a:t>so that he sits as Elohim in the Dwelling Place of Elohim, showing himself that he is Elohim. Do you not remember that I told you this while I was still with you? And now you know what restrains </a:t>
            </a:r>
            <a:r>
              <a:rPr lang="en-ZA" dirty="0" smtClean="0"/>
              <a:t>(Moses and Aaron, their intercession)</a:t>
            </a:r>
            <a:r>
              <a:rPr lang="en-ZA" i="1" dirty="0" smtClean="0">
                <a:solidFill>
                  <a:srgbClr val="004821"/>
                </a:solidFill>
              </a:rPr>
              <a:t>, for him to be revealed in his time </a:t>
            </a:r>
            <a:r>
              <a:rPr lang="en-ZA" dirty="0" smtClean="0"/>
              <a:t>(all witnessed the anger and the wrath of </a:t>
            </a:r>
            <a:r>
              <a:rPr lang="he-IL" sz="2000" dirty="0" smtClean="0"/>
              <a:t>יהוה</a:t>
            </a:r>
            <a:r>
              <a:rPr lang="en-ZA" dirty="0" smtClean="0"/>
              <a:t>). </a:t>
            </a:r>
            <a:r>
              <a:rPr lang="en-ZA" i="1" dirty="0" smtClean="0">
                <a:solidFill>
                  <a:srgbClr val="004821"/>
                </a:solidFill>
              </a:rPr>
              <a:t>For the secret of lawlessness is already at work – only until he who now restrains comes out of the midst </a:t>
            </a:r>
            <a:r>
              <a:rPr lang="en-ZA" dirty="0" smtClean="0"/>
              <a:t>(a time when intercession will stop). </a:t>
            </a:r>
            <a:r>
              <a:rPr lang="en-ZA" i="1" dirty="0" smtClean="0">
                <a:solidFill>
                  <a:srgbClr val="004821"/>
                </a:solidFill>
              </a:rPr>
              <a:t>And then the lawless one shall be revealed, whom the Master shall consume with the Spirit of His mouth and bring to naught with the manifestation of His coming </a:t>
            </a:r>
            <a:r>
              <a:rPr lang="en-ZA" dirty="0" smtClean="0"/>
              <a:t>(like the judgment of </a:t>
            </a:r>
            <a:r>
              <a:rPr lang="en-ZA" dirty="0" err="1" smtClean="0"/>
              <a:t>Korah</a:t>
            </a:r>
            <a:r>
              <a:rPr lang="en-ZA" dirty="0" smtClean="0"/>
              <a:t>, </a:t>
            </a:r>
            <a:r>
              <a:rPr lang="en-ZA" dirty="0" err="1" smtClean="0"/>
              <a:t>Dathan</a:t>
            </a:r>
            <a:r>
              <a:rPr lang="en-ZA" dirty="0" smtClean="0"/>
              <a:t>, </a:t>
            </a:r>
            <a:r>
              <a:rPr lang="en-ZA" dirty="0" err="1" smtClean="0"/>
              <a:t>Abiram</a:t>
            </a:r>
            <a:r>
              <a:rPr lang="en-ZA" dirty="0" smtClean="0"/>
              <a:t>, and others who identified with them)</a:t>
            </a:r>
            <a:r>
              <a:rPr lang="en-ZA" i="1" dirty="0" smtClean="0">
                <a:solidFill>
                  <a:srgbClr val="004821"/>
                </a:solidFill>
              </a:rPr>
              <a:t>. </a:t>
            </a:r>
            <a:r>
              <a:rPr lang="en-US" b="1" i="1" dirty="0" smtClean="0">
                <a:solidFill>
                  <a:srgbClr val="004821"/>
                </a:solidFill>
              </a:rPr>
              <a:t>(2 Thessalonians 2:1-17)</a:t>
            </a:r>
          </a:p>
        </p:txBody>
      </p:sp>
      <p:sp>
        <p:nvSpPr>
          <p:cNvPr id="4" name="Slide Number Placeholder 3"/>
          <p:cNvSpPr>
            <a:spLocks noGrp="1"/>
          </p:cNvSpPr>
          <p:nvPr>
            <p:ph type="sldNum" sz="quarter" idx="12"/>
          </p:nvPr>
        </p:nvSpPr>
        <p:spPr/>
        <p:txBody>
          <a:bodyPr/>
          <a:lstStyle/>
          <a:p>
            <a:fld id="{715B7D16-8FAD-4D2D-B977-107333E7495D}" type="slidenum">
              <a:rPr lang="en-ZA" smtClean="0"/>
              <a:pPr/>
              <a:t>21</a:t>
            </a:fld>
            <a:endParaRPr lang="en-ZA"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GEHENNOM</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So they.. went down alive into the grave, </a:t>
            </a:r>
            <a:r>
              <a:rPr lang="en-ZA" b="1" i="1" dirty="0" smtClean="0">
                <a:solidFill>
                  <a:srgbClr val="004821"/>
                </a:solidFill>
              </a:rPr>
              <a:t>..(Numbers 16:33)</a:t>
            </a:r>
          </a:p>
          <a:p>
            <a:pPr>
              <a:lnSpc>
                <a:spcPts val="2300"/>
              </a:lnSpc>
            </a:pPr>
            <a:r>
              <a:rPr lang="en-ZA" dirty="0" smtClean="0"/>
              <a:t>Throughout the Talmud, the standard term referring to hell is </a:t>
            </a:r>
            <a:r>
              <a:rPr lang="en-ZA" dirty="0" err="1" smtClean="0"/>
              <a:t>Gehennom</a:t>
            </a:r>
            <a:r>
              <a:rPr lang="en-ZA" dirty="0" smtClean="0"/>
              <a:t>, but this does not appear in the Bible at all except as the name of a location just outside ancient Jerusalem -- </a:t>
            </a:r>
            <a:r>
              <a:rPr lang="en-ZA" dirty="0" err="1" smtClean="0"/>
              <a:t>Gey</a:t>
            </a:r>
            <a:r>
              <a:rPr lang="en-ZA" dirty="0" smtClean="0"/>
              <a:t> </a:t>
            </a:r>
            <a:r>
              <a:rPr lang="en-ZA" dirty="0" err="1" smtClean="0"/>
              <a:t>Hennom</a:t>
            </a:r>
            <a:r>
              <a:rPr lang="en-ZA" dirty="0" smtClean="0"/>
              <a:t>, the "Valley of Sighs". This valley is situated to the north-east of the Temple Mount, where a specially designed (not to trap elevating souls) bridge once spanned as a causeway for the </a:t>
            </a:r>
            <a:r>
              <a:rPr lang="en-ZA" dirty="0" err="1" smtClean="0"/>
              <a:t>Cohenim</a:t>
            </a:r>
            <a:r>
              <a:rPr lang="en-ZA" dirty="0" smtClean="0"/>
              <a:t> (Priests) from the Temple to </a:t>
            </a:r>
            <a:r>
              <a:rPr lang="en-ZA" dirty="0" err="1" smtClean="0"/>
              <a:t>Har</a:t>
            </a:r>
            <a:r>
              <a:rPr lang="en-ZA" dirty="0" smtClean="0"/>
              <a:t> </a:t>
            </a:r>
            <a:r>
              <a:rPr lang="en-ZA" dirty="0" err="1" smtClean="0"/>
              <a:t>Ha’Zeitim</a:t>
            </a:r>
            <a:r>
              <a:rPr lang="en-ZA" dirty="0" smtClean="0"/>
              <a:t> (Mount of Olives). The bridge is now gone. </a:t>
            </a:r>
          </a:p>
          <a:p>
            <a:pPr>
              <a:lnSpc>
                <a:spcPts val="2300"/>
              </a:lnSpc>
            </a:pPr>
            <a:r>
              <a:rPr lang="en-ZA" dirty="0" smtClean="0"/>
              <a:t>This was where there was an idolatrous temple to </a:t>
            </a:r>
            <a:r>
              <a:rPr lang="en-ZA" dirty="0" err="1" smtClean="0"/>
              <a:t>Molech</a:t>
            </a:r>
            <a:r>
              <a:rPr lang="en-ZA" dirty="0" smtClean="0"/>
              <a:t>, to whom children were dedicated by being passed over fire (making the children scream or "sigh"). What’s more, throughout the ages the valley is said to have served as a large dump for trash and corpses from when conquering hoards from Egypt, tribes within Canaan, the Philistines, Babylonians, Assyrians, Ancient Greece, and eventually Rome who all pitched the fallen like refuse into the Valley of the Son of </a:t>
            </a:r>
            <a:r>
              <a:rPr lang="en-ZA" dirty="0" err="1" smtClean="0"/>
              <a:t>Hennom</a:t>
            </a:r>
            <a:r>
              <a:rPr lang="en-ZA" dirty="0" smtClean="0"/>
              <a:t>. Fires were said to have been burning at all times in order to consume them with the smell and the garbage. </a:t>
            </a: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22</a:t>
            </a:fld>
            <a:endParaRPr lang="en-ZA" dirty="0"/>
          </a:p>
        </p:txBody>
      </p:sp>
      <p:pic>
        <p:nvPicPr>
          <p:cNvPr id="5" name="BLOGGER_PHOTO_ID_5595489069968094082" descr="http://2.bp.blogspot.com/--sS4GVBy5eU/TacrqbgHc4I/AAAAAAAAA4Y/mJ0zwABLdOY/s320/Gehenom%2BValley.jpg">
            <a:hlinkClick r:id="rId2"/>
          </p:cNvPr>
          <p:cNvPicPr/>
          <p:nvPr/>
        </p:nvPicPr>
        <p:blipFill>
          <a:blip r:embed="rId3" cstate="print"/>
          <a:srcRect/>
          <a:stretch>
            <a:fillRect/>
          </a:stretch>
        </p:blipFill>
        <p:spPr bwMode="auto">
          <a:xfrm>
            <a:off x="1835696" y="1844824"/>
            <a:ext cx="5832648" cy="424847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LEADERSHIP EXAMPLE</a:t>
            </a:r>
            <a:endParaRPr lang="en-ZA" dirty="0"/>
          </a:p>
        </p:txBody>
      </p:sp>
      <p:sp>
        <p:nvSpPr>
          <p:cNvPr id="3" name="Content Placeholder 2"/>
          <p:cNvSpPr>
            <a:spLocks noGrp="1"/>
          </p:cNvSpPr>
          <p:nvPr>
            <p:ph idx="1"/>
          </p:nvPr>
        </p:nvSpPr>
        <p:spPr/>
        <p:txBody>
          <a:bodyPr/>
          <a:lstStyle/>
          <a:p>
            <a:pPr algn="ctr"/>
            <a:r>
              <a:rPr lang="en-US" i="1" dirty="0" smtClean="0">
                <a:solidFill>
                  <a:srgbClr val="004821"/>
                </a:solidFill>
              </a:rPr>
              <a:t>“he fell on his face.” </a:t>
            </a:r>
          </a:p>
          <a:p>
            <a:pPr marL="182563" indent="-182563">
              <a:buFont typeface="Arial" pitchFamily="34" charset="0"/>
              <a:buChar char="•"/>
              <a:tabLst>
                <a:tab pos="182563" algn="l"/>
              </a:tabLst>
            </a:pPr>
            <a:r>
              <a:rPr lang="en-US" dirty="0" smtClean="0"/>
              <a:t>This is a posture of submission, humility and vulnerability before God. The </a:t>
            </a:r>
            <a:r>
              <a:rPr lang="en-US" dirty="0" err="1" smtClean="0"/>
              <a:t>Tachanun</a:t>
            </a:r>
            <a:r>
              <a:rPr lang="en-US" dirty="0" smtClean="0"/>
              <a:t> section of our daily prayers is called </a:t>
            </a:r>
            <a:r>
              <a:rPr lang="en-US" i="1" dirty="0" smtClean="0"/>
              <a:t>“</a:t>
            </a:r>
            <a:r>
              <a:rPr lang="en-US" i="1" dirty="0" err="1" smtClean="0"/>
              <a:t>nefilat</a:t>
            </a:r>
            <a:r>
              <a:rPr lang="en-US" i="1" dirty="0" smtClean="0"/>
              <a:t> </a:t>
            </a:r>
            <a:r>
              <a:rPr lang="en-US" i="1" dirty="0" err="1" smtClean="0"/>
              <a:t>apayim</a:t>
            </a:r>
            <a:r>
              <a:rPr lang="en-US" i="1" dirty="0" smtClean="0"/>
              <a:t>” </a:t>
            </a:r>
            <a:r>
              <a:rPr lang="en-US" dirty="0" smtClean="0"/>
              <a:t>(falling on the face), and reflects this ancient practice at least in part. </a:t>
            </a:r>
            <a:endParaRPr lang="en-ZA" dirty="0" smtClean="0"/>
          </a:p>
          <a:p>
            <a:pPr marL="182563" indent="-182563">
              <a:buFont typeface="Arial" pitchFamily="34" charset="0"/>
              <a:buChar char="•"/>
              <a:tabLst>
                <a:tab pos="182563" algn="l"/>
              </a:tabLst>
            </a:pPr>
            <a:r>
              <a:rPr lang="en-US" dirty="0" smtClean="0"/>
              <a:t>Knows himself to be chosen by God for the office he holds. </a:t>
            </a:r>
          </a:p>
          <a:p>
            <a:pPr marL="182563" indent="-182563">
              <a:buFont typeface="Arial" pitchFamily="34" charset="0"/>
              <a:buChar char="•"/>
              <a:tabLst>
                <a:tab pos="182563" algn="l"/>
              </a:tabLst>
            </a:pPr>
            <a:r>
              <a:rPr lang="en-US" dirty="0" smtClean="0"/>
              <a:t>The leader God chooses is appalled at the right things.</a:t>
            </a:r>
          </a:p>
          <a:p>
            <a:pPr marL="182563" indent="-182563">
              <a:buFont typeface="Arial" pitchFamily="34" charset="0"/>
              <a:buChar char="•"/>
              <a:tabLst>
                <a:tab pos="182563" algn="l"/>
              </a:tabLst>
            </a:pPr>
            <a:r>
              <a:rPr lang="en-US" dirty="0" smtClean="0"/>
              <a:t>Moses is also a leader who prays, as a relational habit. </a:t>
            </a:r>
            <a:endParaRPr lang="en-ZA" dirty="0" smtClean="0"/>
          </a:p>
          <a:p>
            <a:pPr marL="182563" indent="-182563">
              <a:buFont typeface="Arial" pitchFamily="34" charset="0"/>
              <a:buChar char="•"/>
              <a:tabLst>
                <a:tab pos="182563" algn="l"/>
              </a:tabLst>
            </a:pPr>
            <a:r>
              <a:rPr lang="en-US" dirty="0" smtClean="0"/>
              <a:t>The leaders God chooses can sense what is really going on.</a:t>
            </a:r>
            <a:endParaRPr lang="en-ZA" dirty="0" smtClean="0"/>
          </a:p>
          <a:p>
            <a:pPr marL="182563" indent="-182563">
              <a:buFont typeface="Arial" pitchFamily="34" charset="0"/>
              <a:buChar char="•"/>
              <a:tabLst>
                <a:tab pos="182563" algn="l"/>
              </a:tabLst>
            </a:pPr>
            <a:r>
              <a:rPr lang="en-US" dirty="0" smtClean="0"/>
              <a:t>Cannot be rightly accused of financial monkey-business. </a:t>
            </a:r>
          </a:p>
          <a:p>
            <a:pPr marL="182563" indent="-182563">
              <a:buFont typeface="Arial" pitchFamily="34" charset="0"/>
              <a:buChar char="•"/>
              <a:tabLst>
                <a:tab pos="182563" algn="l"/>
              </a:tabLst>
            </a:pPr>
            <a:r>
              <a:rPr lang="en-US" dirty="0" smtClean="0"/>
              <a:t>Good leaders are decisive, knowing when to act or wait.</a:t>
            </a:r>
          </a:p>
          <a:p>
            <a:pPr marL="182563" indent="-182563">
              <a:buFont typeface="Arial" pitchFamily="34" charset="0"/>
              <a:buChar char="•"/>
              <a:tabLst>
                <a:tab pos="182563" algn="l"/>
              </a:tabLst>
            </a:pPr>
            <a:r>
              <a:rPr lang="en-US" dirty="0" smtClean="0"/>
              <a:t> Is confident that God will back him up with decisive action. </a:t>
            </a:r>
            <a:endParaRPr lang="en-ZA" dirty="0" smtClean="0"/>
          </a:p>
          <a:p>
            <a:pPr marL="182563" indent="-182563">
              <a:buFont typeface="Arial" pitchFamily="34" charset="0"/>
              <a:buChar char="•"/>
              <a:tabLst>
                <a:tab pos="182563" algn="l"/>
              </a:tabLst>
            </a:pPr>
            <a:r>
              <a:rPr lang="en-US" dirty="0" smtClean="0"/>
              <a:t>Not vengeful, instead wants only the guilty punished.</a:t>
            </a:r>
            <a:endParaRPr lang="en-ZA" dirty="0" smtClean="0"/>
          </a:p>
          <a:p>
            <a:pPr marL="182563" indent="-182563">
              <a:buFont typeface="Arial" pitchFamily="34" charset="0"/>
              <a:buChar char="•"/>
              <a:tabLst>
                <a:tab pos="182563" algn="l"/>
              </a:tabLst>
            </a:pPr>
            <a:endParaRPr lang="en-ZA"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SENSORS</a:t>
            </a:r>
            <a:endParaRPr lang="en-ZA" dirty="0"/>
          </a:p>
        </p:txBody>
      </p:sp>
      <p:sp>
        <p:nvSpPr>
          <p:cNvPr id="3" name="Content Placeholder 2"/>
          <p:cNvSpPr>
            <a:spLocks noGrp="1"/>
          </p:cNvSpPr>
          <p:nvPr>
            <p:ph idx="1"/>
          </p:nvPr>
        </p:nvSpPr>
        <p:spPr/>
        <p:txBody>
          <a:bodyPr>
            <a:normAutofit fontScale="85000" lnSpcReduction="20000"/>
          </a:bodyPr>
          <a:lstStyle/>
          <a:p>
            <a:pPr algn="ctr"/>
            <a:r>
              <a:rPr lang="en-ZA" sz="2600" i="1" dirty="0" smtClean="0">
                <a:solidFill>
                  <a:srgbClr val="004821"/>
                </a:solidFill>
              </a:rPr>
              <a:t>“Say to </a:t>
            </a:r>
            <a:r>
              <a:rPr lang="en-ZA" sz="2600" i="1" dirty="0" err="1" smtClean="0">
                <a:solidFill>
                  <a:srgbClr val="004821"/>
                </a:solidFill>
              </a:rPr>
              <a:t>Elʽazar</a:t>
            </a:r>
            <a:r>
              <a:rPr lang="en-ZA" sz="2600" i="1" dirty="0" smtClean="0">
                <a:solidFill>
                  <a:srgbClr val="004821"/>
                </a:solidFill>
              </a:rPr>
              <a:t>, son of </a:t>
            </a:r>
            <a:r>
              <a:rPr lang="en-ZA" sz="2600" i="1" dirty="0" err="1" smtClean="0">
                <a:solidFill>
                  <a:srgbClr val="004821"/>
                </a:solidFill>
              </a:rPr>
              <a:t>Aharon</a:t>
            </a:r>
            <a:r>
              <a:rPr lang="en-ZA" sz="2600" i="1" dirty="0" smtClean="0">
                <a:solidFill>
                  <a:srgbClr val="004821"/>
                </a:solidFill>
              </a:rPr>
              <a:t> the priest, to pick up the fire holders out of the blaze, for they are set-apart, and scatter the fire some distance away. “The fire holders of these men who sinned against their own lives, let them be made into beaten plates as a covering for the altar. Because they brought them before </a:t>
            </a:r>
            <a:r>
              <a:rPr lang="he-IL" sz="2600" i="1" dirty="0" smtClean="0">
                <a:solidFill>
                  <a:srgbClr val="004821"/>
                </a:solidFill>
              </a:rPr>
              <a:t>יהוה</a:t>
            </a:r>
            <a:r>
              <a:rPr lang="en-ZA" sz="2600" i="1" dirty="0" smtClean="0">
                <a:solidFill>
                  <a:srgbClr val="004821"/>
                </a:solidFill>
              </a:rPr>
              <a:t>, therefore they are set-apart. And let them become a sign to the children of </a:t>
            </a:r>
            <a:r>
              <a:rPr lang="en-ZA" sz="2600" i="1" dirty="0" err="1" smtClean="0">
                <a:solidFill>
                  <a:srgbClr val="004821"/>
                </a:solidFill>
              </a:rPr>
              <a:t>Yisra’ĕl</a:t>
            </a:r>
            <a:r>
              <a:rPr lang="en-ZA" sz="2600" i="1" dirty="0" smtClean="0">
                <a:solidFill>
                  <a:srgbClr val="004821"/>
                </a:solidFill>
              </a:rPr>
              <a:t>.” And </a:t>
            </a:r>
            <a:r>
              <a:rPr lang="en-ZA" sz="2600" i="1" dirty="0" err="1" smtClean="0">
                <a:solidFill>
                  <a:srgbClr val="004821"/>
                </a:solidFill>
              </a:rPr>
              <a:t>Elʽazar</a:t>
            </a:r>
            <a:r>
              <a:rPr lang="en-ZA" sz="2600" i="1" dirty="0" smtClean="0">
                <a:solidFill>
                  <a:srgbClr val="004821"/>
                </a:solidFill>
              </a:rPr>
              <a:t> the priest took the bronze fire holders, which those who were burned up had brought, and they were beaten out as a covering on the altar – a remembrance to the children of </a:t>
            </a:r>
            <a:r>
              <a:rPr lang="en-ZA" sz="2600" i="1" dirty="0" err="1" smtClean="0">
                <a:solidFill>
                  <a:srgbClr val="004821"/>
                </a:solidFill>
              </a:rPr>
              <a:t>Yisra’ĕl</a:t>
            </a:r>
            <a:r>
              <a:rPr lang="en-ZA" sz="2600" i="1" dirty="0" smtClean="0">
                <a:solidFill>
                  <a:srgbClr val="004821"/>
                </a:solidFill>
              </a:rPr>
              <a:t> that no stranger who is not of the seed of </a:t>
            </a:r>
            <a:r>
              <a:rPr lang="en-ZA" sz="2600" i="1" dirty="0" err="1" smtClean="0">
                <a:solidFill>
                  <a:srgbClr val="004821"/>
                </a:solidFill>
              </a:rPr>
              <a:t>Aharon</a:t>
            </a:r>
            <a:r>
              <a:rPr lang="en-ZA" sz="2600" i="1" dirty="0" smtClean="0">
                <a:solidFill>
                  <a:srgbClr val="004821"/>
                </a:solidFill>
              </a:rPr>
              <a:t>, should come near to offer incense before </a:t>
            </a:r>
            <a:r>
              <a:rPr lang="he-IL" sz="2600" i="1" dirty="0" smtClean="0">
                <a:solidFill>
                  <a:srgbClr val="004821"/>
                </a:solidFill>
              </a:rPr>
              <a:t>יהוה</a:t>
            </a:r>
            <a:r>
              <a:rPr lang="en-ZA" sz="2600" i="1" dirty="0" smtClean="0">
                <a:solidFill>
                  <a:srgbClr val="004821"/>
                </a:solidFill>
              </a:rPr>
              <a:t>, and not be like </a:t>
            </a:r>
            <a:r>
              <a:rPr lang="en-ZA" sz="2600" i="1" dirty="0" err="1" smtClean="0">
                <a:solidFill>
                  <a:srgbClr val="004821"/>
                </a:solidFill>
              </a:rPr>
              <a:t>Qorah</a:t>
            </a:r>
            <a:r>
              <a:rPr lang="en-ZA" sz="2600" i="1" dirty="0" smtClean="0">
                <a:solidFill>
                  <a:srgbClr val="004821"/>
                </a:solidFill>
              </a:rPr>
              <a:t>̣ and his company – as </a:t>
            </a:r>
            <a:r>
              <a:rPr lang="he-IL" sz="2600" i="1" dirty="0" smtClean="0">
                <a:solidFill>
                  <a:srgbClr val="004821"/>
                </a:solidFill>
              </a:rPr>
              <a:t>יהוה</a:t>
            </a:r>
            <a:r>
              <a:rPr lang="en-ZA" sz="2600" i="1" dirty="0" smtClean="0">
                <a:solidFill>
                  <a:srgbClr val="004821"/>
                </a:solidFill>
              </a:rPr>
              <a:t> had said to him through </a:t>
            </a:r>
            <a:r>
              <a:rPr lang="en-ZA" sz="2600" i="1" dirty="0" err="1" smtClean="0">
                <a:solidFill>
                  <a:srgbClr val="004821"/>
                </a:solidFill>
              </a:rPr>
              <a:t>Mosheh</a:t>
            </a:r>
            <a:r>
              <a:rPr lang="en-ZA" sz="2600" i="1" dirty="0" smtClean="0">
                <a:solidFill>
                  <a:srgbClr val="004821"/>
                </a:solidFill>
              </a:rPr>
              <a:t>. </a:t>
            </a:r>
            <a:r>
              <a:rPr lang="en-US" sz="2600" b="1" i="1" dirty="0" smtClean="0">
                <a:solidFill>
                  <a:srgbClr val="004821"/>
                </a:solidFill>
              </a:rPr>
              <a:t>(Numbers 16:37-40)</a:t>
            </a:r>
          </a:p>
          <a:p>
            <a:r>
              <a:rPr lang="en-ZA" sz="2600" dirty="0" smtClean="0"/>
              <a:t>NOTICEABLE POINTS: The high priest could not defile himself by touching the dead. The censors had been made holy even by their sacrilegious use, and could never be allowed to revert to secular, common use. For the same reason, the sacred coals that had been in them but were emptied out, had to be carried and deposited in a set-apart place. God will always leave a sign to remember.</a:t>
            </a:r>
          </a:p>
          <a:p>
            <a:endParaRPr lang="en-ZA" dirty="0" smtClean="0"/>
          </a:p>
          <a:p>
            <a:endParaRPr lang="en-ZA" dirty="0" smtClean="0"/>
          </a:p>
          <a:p>
            <a:endParaRPr lang="en-ZA"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VERY NEXT DAY</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But all the congregation of the children of </a:t>
            </a:r>
            <a:r>
              <a:rPr lang="en-ZA" i="1" dirty="0" err="1" smtClean="0">
                <a:solidFill>
                  <a:srgbClr val="004821"/>
                </a:solidFill>
              </a:rPr>
              <a:t>Yisra’ĕl</a:t>
            </a:r>
            <a:r>
              <a:rPr lang="en-ZA" i="1" dirty="0" smtClean="0">
                <a:solidFill>
                  <a:srgbClr val="004821"/>
                </a:solidFill>
              </a:rPr>
              <a:t> grumbled against </a:t>
            </a:r>
            <a:r>
              <a:rPr lang="en-ZA" i="1" dirty="0" err="1" smtClean="0">
                <a:solidFill>
                  <a:srgbClr val="004821"/>
                </a:solidFill>
              </a:rPr>
              <a:t>Mosheh</a:t>
            </a:r>
            <a:r>
              <a:rPr lang="en-ZA" i="1" dirty="0" smtClean="0">
                <a:solidFill>
                  <a:srgbClr val="004821"/>
                </a:solidFill>
              </a:rPr>
              <a:t> and against </a:t>
            </a:r>
            <a:r>
              <a:rPr lang="en-ZA" i="1" dirty="0" err="1" smtClean="0">
                <a:solidFill>
                  <a:srgbClr val="004821"/>
                </a:solidFill>
              </a:rPr>
              <a:t>Aharon</a:t>
            </a:r>
            <a:r>
              <a:rPr lang="en-ZA" i="1" dirty="0" smtClean="0">
                <a:solidFill>
                  <a:srgbClr val="004821"/>
                </a:solidFill>
              </a:rPr>
              <a:t> on the next day, saying, “You, you have killed the people of </a:t>
            </a:r>
            <a:r>
              <a:rPr lang="he-IL" i="1" dirty="0" smtClean="0">
                <a:solidFill>
                  <a:srgbClr val="004821"/>
                </a:solidFill>
              </a:rPr>
              <a:t>יהוה</a:t>
            </a:r>
            <a:r>
              <a:rPr lang="en-ZA" i="1" dirty="0" smtClean="0">
                <a:solidFill>
                  <a:srgbClr val="004821"/>
                </a:solidFill>
              </a:rPr>
              <a:t>.” And it came to be, when the congregation assembled against </a:t>
            </a:r>
            <a:r>
              <a:rPr lang="en-ZA" i="1" dirty="0" err="1" smtClean="0">
                <a:solidFill>
                  <a:srgbClr val="004821"/>
                </a:solidFill>
              </a:rPr>
              <a:t>Mosheh</a:t>
            </a:r>
            <a:r>
              <a:rPr lang="en-ZA" i="1" dirty="0" smtClean="0">
                <a:solidFill>
                  <a:srgbClr val="004821"/>
                </a:solidFill>
              </a:rPr>
              <a:t> and against </a:t>
            </a:r>
            <a:r>
              <a:rPr lang="en-ZA" i="1" dirty="0" err="1" smtClean="0">
                <a:solidFill>
                  <a:srgbClr val="004821"/>
                </a:solidFill>
              </a:rPr>
              <a:t>Aharon</a:t>
            </a:r>
            <a:r>
              <a:rPr lang="en-ZA" i="1" dirty="0" smtClean="0">
                <a:solidFill>
                  <a:srgbClr val="004821"/>
                </a:solidFill>
              </a:rPr>
              <a:t>, that they turned toward the Tent of Meeting. And see, the cloud covered it, and the esteem of </a:t>
            </a:r>
            <a:r>
              <a:rPr lang="he-IL" i="1" dirty="0" smtClean="0">
                <a:solidFill>
                  <a:srgbClr val="004821"/>
                </a:solidFill>
              </a:rPr>
              <a:t>יהוה</a:t>
            </a:r>
            <a:r>
              <a:rPr lang="en-ZA" i="1" dirty="0" smtClean="0">
                <a:solidFill>
                  <a:srgbClr val="004821"/>
                </a:solidFill>
              </a:rPr>
              <a:t> appeared. And </a:t>
            </a:r>
            <a:r>
              <a:rPr lang="en-ZA" i="1" dirty="0" err="1" smtClean="0">
                <a:solidFill>
                  <a:srgbClr val="004821"/>
                </a:solidFill>
              </a:rPr>
              <a:t>Mosheh</a:t>
            </a:r>
            <a:r>
              <a:rPr lang="en-ZA" i="1" dirty="0" smtClean="0">
                <a:solidFill>
                  <a:srgbClr val="004821"/>
                </a:solidFill>
              </a:rPr>
              <a:t> and </a:t>
            </a:r>
            <a:r>
              <a:rPr lang="en-ZA" i="1" dirty="0" err="1" smtClean="0">
                <a:solidFill>
                  <a:srgbClr val="004821"/>
                </a:solidFill>
              </a:rPr>
              <a:t>Aharon</a:t>
            </a:r>
            <a:r>
              <a:rPr lang="en-ZA" i="1" dirty="0" smtClean="0">
                <a:solidFill>
                  <a:srgbClr val="004821"/>
                </a:solidFill>
              </a:rPr>
              <a:t> came before the Tent of Meeting. 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saying, “Arise from amidst this congregation, and let Me consume them in a moment.” And they fell on their faces. So </a:t>
            </a:r>
            <a:r>
              <a:rPr lang="en-ZA" i="1" dirty="0" err="1" smtClean="0">
                <a:solidFill>
                  <a:srgbClr val="004821"/>
                </a:solidFill>
              </a:rPr>
              <a:t>Mosheh</a:t>
            </a:r>
            <a:r>
              <a:rPr lang="en-ZA" i="1" dirty="0" smtClean="0">
                <a:solidFill>
                  <a:srgbClr val="004821"/>
                </a:solidFill>
              </a:rPr>
              <a:t> said to </a:t>
            </a:r>
            <a:r>
              <a:rPr lang="en-ZA" i="1" dirty="0" err="1" smtClean="0">
                <a:solidFill>
                  <a:srgbClr val="004821"/>
                </a:solidFill>
              </a:rPr>
              <a:t>Aharon</a:t>
            </a:r>
            <a:r>
              <a:rPr lang="en-ZA" i="1" dirty="0" smtClean="0">
                <a:solidFill>
                  <a:srgbClr val="004821"/>
                </a:solidFill>
              </a:rPr>
              <a:t>, “Take the fire holder and put fire in it from the altar, and lay incense on, and go, hurry to the congregation and make atonement for them, for wrath has gone out from </a:t>
            </a:r>
            <a:r>
              <a:rPr lang="he-IL" i="1" dirty="0" smtClean="0">
                <a:solidFill>
                  <a:srgbClr val="004821"/>
                </a:solidFill>
              </a:rPr>
              <a:t>יהוה</a:t>
            </a:r>
            <a:r>
              <a:rPr lang="en-ZA" i="1" dirty="0" smtClean="0">
                <a:solidFill>
                  <a:srgbClr val="004821"/>
                </a:solidFill>
              </a:rPr>
              <a:t>, the plague has begun.” And </a:t>
            </a:r>
            <a:r>
              <a:rPr lang="en-ZA" i="1" dirty="0" err="1" smtClean="0">
                <a:solidFill>
                  <a:srgbClr val="004821"/>
                </a:solidFill>
              </a:rPr>
              <a:t>Aharon</a:t>
            </a:r>
            <a:r>
              <a:rPr lang="en-ZA" i="1" dirty="0" smtClean="0">
                <a:solidFill>
                  <a:srgbClr val="004821"/>
                </a:solidFill>
              </a:rPr>
              <a:t> took it as </a:t>
            </a:r>
            <a:r>
              <a:rPr lang="en-ZA" i="1" dirty="0" err="1" smtClean="0">
                <a:solidFill>
                  <a:srgbClr val="004821"/>
                </a:solidFill>
              </a:rPr>
              <a:t>Mosheh</a:t>
            </a:r>
            <a:r>
              <a:rPr lang="en-ZA" i="1" dirty="0" smtClean="0">
                <a:solidFill>
                  <a:srgbClr val="004821"/>
                </a:solidFill>
              </a:rPr>
              <a:t> commanded, and ran into the midst of the assembly, and saw that the plague had begun among the people. .. and stood between the dead and the living. And the plague was stopped. And those who died in the plague were fourteen thousand seven hundred, ...Then </a:t>
            </a:r>
            <a:r>
              <a:rPr lang="en-ZA" i="1" dirty="0" err="1" smtClean="0">
                <a:solidFill>
                  <a:srgbClr val="004821"/>
                </a:solidFill>
              </a:rPr>
              <a:t>Aharon</a:t>
            </a:r>
            <a:r>
              <a:rPr lang="en-ZA" i="1" dirty="0" smtClean="0">
                <a:solidFill>
                  <a:srgbClr val="004821"/>
                </a:solidFill>
              </a:rPr>
              <a:t> returned to </a:t>
            </a:r>
            <a:r>
              <a:rPr lang="en-ZA" i="1" dirty="0" err="1" smtClean="0">
                <a:solidFill>
                  <a:srgbClr val="004821"/>
                </a:solidFill>
              </a:rPr>
              <a:t>Mosheh</a:t>
            </a:r>
            <a:r>
              <a:rPr lang="en-ZA" i="1" dirty="0" smtClean="0">
                <a:solidFill>
                  <a:srgbClr val="004821"/>
                </a:solidFill>
              </a:rPr>
              <a:t> at the door of the Tent of Meeting, for the plague had stopped. </a:t>
            </a:r>
            <a:r>
              <a:rPr lang="en-US" b="1" i="1" dirty="0" smtClean="0">
                <a:solidFill>
                  <a:srgbClr val="004821"/>
                </a:solidFill>
              </a:rPr>
              <a:t>(Numbers 16:41-50)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14700</a:t>
            </a:r>
            <a:endParaRPr lang="en-ZA" dirty="0"/>
          </a:p>
        </p:txBody>
      </p:sp>
      <p:sp>
        <p:nvSpPr>
          <p:cNvPr id="3" name="Content Placeholder 2"/>
          <p:cNvSpPr>
            <a:spLocks noGrp="1"/>
          </p:cNvSpPr>
          <p:nvPr>
            <p:ph idx="1"/>
          </p:nvPr>
        </p:nvSpPr>
        <p:spPr/>
        <p:txBody>
          <a:bodyPr/>
          <a:lstStyle/>
          <a:p>
            <a:r>
              <a:rPr lang="en-ZA" dirty="0" smtClean="0"/>
              <a:t>Those who died in that plague numbered 14,700. </a:t>
            </a:r>
          </a:p>
          <a:p>
            <a:endParaRPr lang="en-ZA" dirty="0" smtClean="0"/>
          </a:p>
          <a:p>
            <a:r>
              <a:rPr lang="en-ZA" dirty="0" smtClean="0"/>
              <a:t>Fourteen is the numeric value of “</a:t>
            </a:r>
            <a:r>
              <a:rPr lang="en-ZA" dirty="0" err="1" smtClean="0"/>
              <a:t>dabach</a:t>
            </a:r>
            <a:r>
              <a:rPr lang="en-ZA" dirty="0" smtClean="0"/>
              <a:t>” (</a:t>
            </a:r>
            <a:r>
              <a:rPr lang="en-ZA" dirty="0" err="1" smtClean="0"/>
              <a:t>dalet</a:t>
            </a:r>
            <a:r>
              <a:rPr lang="en-ZA" dirty="0" smtClean="0"/>
              <a:t>-bet-</a:t>
            </a:r>
            <a:r>
              <a:rPr lang="en-ZA" dirty="0" err="1" smtClean="0"/>
              <a:t>chet</a:t>
            </a:r>
            <a:r>
              <a:rPr lang="en-ZA" dirty="0" smtClean="0"/>
              <a:t>) or </a:t>
            </a:r>
            <a:r>
              <a:rPr lang="en-ZA" i="1" dirty="0" smtClean="0"/>
              <a:t>“slaughter offering” </a:t>
            </a:r>
            <a:r>
              <a:rPr lang="en-ZA" dirty="0" smtClean="0"/>
              <a:t>and 700 is the numeric value of “</a:t>
            </a:r>
            <a:r>
              <a:rPr lang="en-ZA" dirty="0" err="1" smtClean="0"/>
              <a:t>Kapporet</a:t>
            </a:r>
            <a:r>
              <a:rPr lang="en-ZA" dirty="0" smtClean="0"/>
              <a:t>”, the </a:t>
            </a:r>
            <a:r>
              <a:rPr lang="en-ZA" i="1" dirty="0" smtClean="0"/>
              <a:t>“Lid of Atonement” </a:t>
            </a:r>
            <a:r>
              <a:rPr lang="en-ZA" dirty="0" smtClean="0"/>
              <a:t>on the Ark. </a:t>
            </a:r>
          </a:p>
          <a:p>
            <a:endParaRPr lang="en-ZA" dirty="0" smtClean="0"/>
          </a:p>
          <a:p>
            <a:r>
              <a:rPr lang="en-ZA" dirty="0" smtClean="0"/>
              <a:t>14,700 represents </a:t>
            </a:r>
            <a:r>
              <a:rPr lang="en-ZA" i="1" dirty="0" smtClean="0"/>
              <a:t>“sacrifice of atonement”. </a:t>
            </a:r>
          </a:p>
          <a:p>
            <a:endParaRPr lang="en-ZA"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AARON STAFF</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saying, “Speak to the children of </a:t>
            </a:r>
            <a:r>
              <a:rPr lang="en-ZA" i="1" dirty="0" err="1" smtClean="0">
                <a:solidFill>
                  <a:srgbClr val="004821"/>
                </a:solidFill>
              </a:rPr>
              <a:t>Yisra’ĕl</a:t>
            </a:r>
            <a:r>
              <a:rPr lang="en-ZA" i="1" dirty="0" smtClean="0">
                <a:solidFill>
                  <a:srgbClr val="004821"/>
                </a:solidFill>
              </a:rPr>
              <a:t>, and take from them a rod from each father’s house, all their leaders according to their fathers’ houses, twelve rods. Write each one’s name on his rod, and write </a:t>
            </a:r>
            <a:r>
              <a:rPr lang="en-ZA" i="1" dirty="0" err="1" smtClean="0">
                <a:solidFill>
                  <a:srgbClr val="004821"/>
                </a:solidFill>
              </a:rPr>
              <a:t>Aharon’s</a:t>
            </a:r>
            <a:r>
              <a:rPr lang="en-ZA" i="1" dirty="0" smtClean="0">
                <a:solidFill>
                  <a:srgbClr val="004821"/>
                </a:solidFill>
              </a:rPr>
              <a:t> name on the rod of </a:t>
            </a:r>
            <a:r>
              <a:rPr lang="en-ZA" i="1" dirty="0" err="1" smtClean="0">
                <a:solidFill>
                  <a:srgbClr val="004821"/>
                </a:solidFill>
              </a:rPr>
              <a:t>Lĕwi</a:t>
            </a:r>
            <a:r>
              <a:rPr lang="en-ZA" i="1" dirty="0" smtClean="0">
                <a:solidFill>
                  <a:srgbClr val="004821"/>
                </a:solidFill>
              </a:rPr>
              <a:t>, for there is one rod for the head of each father’s house. “You shall then place them in the Tent of Meeting before the Witness, where I meet with you. “And it shall be that the rod of the man whom I choose buds, and I shall rid Myself of the grumblings of the children of </a:t>
            </a:r>
            <a:r>
              <a:rPr lang="en-ZA" i="1" dirty="0" err="1" smtClean="0">
                <a:solidFill>
                  <a:srgbClr val="004821"/>
                </a:solidFill>
              </a:rPr>
              <a:t>Yisra’ĕl</a:t>
            </a:r>
            <a:r>
              <a:rPr lang="en-ZA" i="1" dirty="0" smtClean="0">
                <a:solidFill>
                  <a:srgbClr val="004821"/>
                </a:solidFill>
              </a:rPr>
              <a:t>, which they grumble against you.” .. So </a:t>
            </a:r>
            <a:r>
              <a:rPr lang="en-ZA" i="1" dirty="0" err="1" smtClean="0">
                <a:solidFill>
                  <a:srgbClr val="004821"/>
                </a:solidFill>
              </a:rPr>
              <a:t>Mosheh</a:t>
            </a:r>
            <a:r>
              <a:rPr lang="en-ZA" i="1" dirty="0" smtClean="0">
                <a:solidFill>
                  <a:srgbClr val="004821"/>
                </a:solidFill>
              </a:rPr>
              <a:t> placed the rods before </a:t>
            </a:r>
            <a:r>
              <a:rPr lang="he-IL" i="1" dirty="0" smtClean="0">
                <a:solidFill>
                  <a:srgbClr val="004821"/>
                </a:solidFill>
              </a:rPr>
              <a:t>יהוה</a:t>
            </a:r>
            <a:r>
              <a:rPr lang="en-ZA" i="1" dirty="0" smtClean="0">
                <a:solidFill>
                  <a:srgbClr val="004821"/>
                </a:solidFill>
              </a:rPr>
              <a:t> in the Tent of the Witness. And it came to be on the next day that </a:t>
            </a:r>
            <a:r>
              <a:rPr lang="en-ZA" i="1" dirty="0" err="1" smtClean="0">
                <a:solidFill>
                  <a:srgbClr val="004821"/>
                </a:solidFill>
              </a:rPr>
              <a:t>Mosheh</a:t>
            </a:r>
            <a:r>
              <a:rPr lang="en-ZA" i="1" dirty="0" smtClean="0">
                <a:solidFill>
                  <a:srgbClr val="004821"/>
                </a:solidFill>
              </a:rPr>
              <a:t> went into the Tent of the Witness and saw that the rod of </a:t>
            </a:r>
            <a:r>
              <a:rPr lang="en-ZA" i="1" dirty="0" err="1" smtClean="0">
                <a:solidFill>
                  <a:srgbClr val="004821"/>
                </a:solidFill>
              </a:rPr>
              <a:t>Aharon</a:t>
            </a:r>
            <a:r>
              <a:rPr lang="en-ZA" i="1" dirty="0" smtClean="0">
                <a:solidFill>
                  <a:srgbClr val="004821"/>
                </a:solidFill>
              </a:rPr>
              <a:t>, of the house of </a:t>
            </a:r>
            <a:r>
              <a:rPr lang="en-ZA" i="1" dirty="0" err="1" smtClean="0">
                <a:solidFill>
                  <a:srgbClr val="004821"/>
                </a:solidFill>
              </a:rPr>
              <a:t>Lĕwi</a:t>
            </a:r>
            <a:r>
              <a:rPr lang="en-ZA" i="1" dirty="0" smtClean="0">
                <a:solidFill>
                  <a:srgbClr val="004821"/>
                </a:solidFill>
              </a:rPr>
              <a:t>, had budded, and brought forth buds, and blossomed and bore ripe almonds. And </a:t>
            </a:r>
            <a:r>
              <a:rPr lang="en-ZA" i="1" dirty="0" err="1" smtClean="0">
                <a:solidFill>
                  <a:srgbClr val="004821"/>
                </a:solidFill>
              </a:rPr>
              <a:t>Mosheh</a:t>
            </a:r>
            <a:r>
              <a:rPr lang="en-ZA" i="1" dirty="0" smtClean="0">
                <a:solidFill>
                  <a:srgbClr val="004821"/>
                </a:solidFill>
              </a:rPr>
              <a:t> brought out all the rods from before </a:t>
            </a:r>
            <a:r>
              <a:rPr lang="he-IL" i="1" dirty="0" smtClean="0">
                <a:solidFill>
                  <a:srgbClr val="004821"/>
                </a:solidFill>
              </a:rPr>
              <a:t>יהוה</a:t>
            </a:r>
            <a:r>
              <a:rPr lang="en-ZA" i="1" dirty="0" smtClean="0">
                <a:solidFill>
                  <a:srgbClr val="004821"/>
                </a:solidFill>
              </a:rPr>
              <a:t> to all the children of </a:t>
            </a:r>
            <a:r>
              <a:rPr lang="en-ZA" i="1" dirty="0" err="1" smtClean="0">
                <a:solidFill>
                  <a:srgbClr val="004821"/>
                </a:solidFill>
              </a:rPr>
              <a:t>Yisra’ĕl</a:t>
            </a:r>
            <a:r>
              <a:rPr lang="en-ZA" i="1" dirty="0" smtClean="0">
                <a:solidFill>
                  <a:srgbClr val="004821"/>
                </a:solidFill>
              </a:rPr>
              <a:t>. And they looked, and each man took his rod. 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“Bring </a:t>
            </a:r>
            <a:r>
              <a:rPr lang="en-ZA" i="1" dirty="0" err="1" smtClean="0">
                <a:solidFill>
                  <a:srgbClr val="004821"/>
                </a:solidFill>
              </a:rPr>
              <a:t>Aharon’s</a:t>
            </a:r>
            <a:r>
              <a:rPr lang="en-ZA" i="1" dirty="0" smtClean="0">
                <a:solidFill>
                  <a:srgbClr val="004821"/>
                </a:solidFill>
              </a:rPr>
              <a:t> rod back before the Witness, to be kept as a sign against the rebels, so that you put an end to their grumblings against Me, lest they die.” </a:t>
            </a:r>
            <a:r>
              <a:rPr lang="en-US" b="1" i="1" dirty="0" smtClean="0">
                <a:solidFill>
                  <a:srgbClr val="004821"/>
                </a:solidFill>
              </a:rPr>
              <a:t>(Numbers 17:1-10)</a:t>
            </a:r>
          </a:p>
          <a:p>
            <a:endParaRPr lang="en-US" dirty="0" smtClean="0"/>
          </a:p>
          <a:p>
            <a:endParaRPr lang="en-ZA" dirty="0" smtClean="0"/>
          </a:p>
          <a:p>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STAFF</a:t>
            </a:r>
            <a:endParaRPr lang="en-ZA" dirty="0"/>
          </a:p>
        </p:txBody>
      </p:sp>
      <p:sp>
        <p:nvSpPr>
          <p:cNvPr id="3" name="Content Placeholder 2"/>
          <p:cNvSpPr>
            <a:spLocks noGrp="1"/>
          </p:cNvSpPr>
          <p:nvPr>
            <p:ph idx="1"/>
          </p:nvPr>
        </p:nvSpPr>
        <p:spPr/>
        <p:txBody>
          <a:bodyPr>
            <a:normAutofit/>
          </a:bodyPr>
          <a:lstStyle/>
          <a:p>
            <a:r>
              <a:rPr lang="en-ZA" b="1" dirty="0" smtClean="0"/>
              <a:t>ALMOND TREE: </a:t>
            </a:r>
            <a:r>
              <a:rPr lang="en-ZA" dirty="0" smtClean="0"/>
              <a:t>The almond tree is the first tree to awaken from the winter sleep, and is conspicuous with its early display of snow-white blossoms. </a:t>
            </a:r>
          </a:p>
          <a:p>
            <a:r>
              <a:rPr lang="en-ZA" b="1" dirty="0" smtClean="0"/>
              <a:t>AARON’S STAFF: </a:t>
            </a:r>
            <a:r>
              <a:rPr lang="en-ZA" dirty="0" smtClean="0"/>
              <a:t> The staff germinated and matured its blossoms and almonds overnight by the miraculous power of God supernaturally initiating and accelerating [quickening] the process of nature. These were not signs only, but the promise of divine energy, power, and gifts of the Spirit which would come forth from his </a:t>
            </a:r>
            <a:r>
              <a:rPr lang="en-ZA" i="1" dirty="0" smtClean="0"/>
              <a:t>"...chosen generation.." </a:t>
            </a:r>
            <a:r>
              <a:rPr lang="en-ZA" dirty="0" smtClean="0"/>
              <a:t>(1 Pet. 2:9). Hence, the budding of Aaron's rod was:</a:t>
            </a:r>
          </a:p>
          <a:p>
            <a:pPr marL="274638" indent="-274638">
              <a:buFont typeface="Arial" pitchFamily="34" charset="0"/>
              <a:buChar char="•"/>
            </a:pPr>
            <a:r>
              <a:rPr lang="en-ZA" dirty="0" smtClean="0">
                <a:solidFill>
                  <a:schemeClr val="accent5">
                    <a:lumMod val="50000"/>
                  </a:schemeClr>
                </a:solidFill>
              </a:rPr>
              <a:t>a miracle of </a:t>
            </a:r>
            <a:r>
              <a:rPr lang="he-IL" dirty="0" smtClean="0">
                <a:solidFill>
                  <a:schemeClr val="accent5">
                    <a:lumMod val="50000"/>
                  </a:schemeClr>
                </a:solidFill>
              </a:rPr>
              <a:t>יהוה </a:t>
            </a:r>
            <a:r>
              <a:rPr lang="en-ZA" dirty="0" smtClean="0">
                <a:solidFill>
                  <a:schemeClr val="accent5">
                    <a:lumMod val="50000"/>
                  </a:schemeClr>
                </a:solidFill>
              </a:rPr>
              <a:t>'s intervention, </a:t>
            </a:r>
          </a:p>
          <a:p>
            <a:pPr marL="274638" indent="-274638">
              <a:buFont typeface="Arial" pitchFamily="34" charset="0"/>
              <a:buChar char="•"/>
            </a:pPr>
            <a:r>
              <a:rPr lang="en-ZA" dirty="0" smtClean="0">
                <a:solidFill>
                  <a:schemeClr val="accent5">
                    <a:lumMod val="50000"/>
                  </a:schemeClr>
                </a:solidFill>
              </a:rPr>
              <a:t>a symbol of the vitality "an everlasting priesthood throughout their generations" (Ex. 40:15), and </a:t>
            </a:r>
          </a:p>
          <a:p>
            <a:pPr marL="274638" indent="-274638">
              <a:buFont typeface="Arial" pitchFamily="34" charset="0"/>
              <a:buChar char="•"/>
            </a:pPr>
            <a:r>
              <a:rPr lang="en-ZA" dirty="0" smtClean="0">
                <a:solidFill>
                  <a:schemeClr val="accent5">
                    <a:lumMod val="50000"/>
                  </a:schemeClr>
                </a:solidFill>
              </a:rPr>
              <a:t>a type of the unchangeable priesthood of Messiah attested to by His resurrection from the dead (Acts13:33; Heb. 5:9-10).</a:t>
            </a:r>
          </a:p>
          <a:p>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AARON &amp; TODAY</a:t>
            </a:r>
            <a:endParaRPr lang="en-ZA" dirty="0"/>
          </a:p>
        </p:txBody>
      </p:sp>
      <p:sp>
        <p:nvSpPr>
          <p:cNvPr id="3" name="Content Placeholder 2"/>
          <p:cNvSpPr>
            <a:spLocks noGrp="1"/>
          </p:cNvSpPr>
          <p:nvPr>
            <p:ph idx="1"/>
          </p:nvPr>
        </p:nvSpPr>
        <p:spPr/>
        <p:txBody>
          <a:bodyPr>
            <a:normAutofit lnSpcReduction="10000"/>
          </a:bodyPr>
          <a:lstStyle/>
          <a:p>
            <a:r>
              <a:rPr lang="en-ZA" dirty="0" smtClean="0"/>
              <a:t>A lesson from Aaron, we should be effective witnesses, preaching, making disciples of all nations, teaching, and thereby snatching firebrands from the flame [coming between people and the fatal consequences of sin]. </a:t>
            </a:r>
            <a:r>
              <a:rPr lang="en-ZA" i="1" dirty="0" smtClean="0"/>
              <a:t>Amos 4:11; Luke 9:55-56; John 12:47; 2 Cor. 10:8; 13:10; Gal. 1:23; 1 Tim. 2:4.</a:t>
            </a:r>
          </a:p>
          <a:p>
            <a:r>
              <a:rPr lang="en-ZA" dirty="0" smtClean="0"/>
              <a:t>We do not need blossoming physical branches to prove our callings and offices today, our proof is spiritual. </a:t>
            </a:r>
            <a:r>
              <a:rPr lang="en-ZA" i="1" dirty="0" smtClean="0">
                <a:solidFill>
                  <a:srgbClr val="004821"/>
                </a:solidFill>
              </a:rPr>
              <a:t>"You shall know them by their fruits" (Matthew. 7:16)</a:t>
            </a:r>
            <a:r>
              <a:rPr lang="en-ZA" dirty="0" smtClean="0"/>
              <a:t> and the nine supernatural gifts </a:t>
            </a:r>
            <a:r>
              <a:rPr lang="en-ZA" i="1" dirty="0" smtClean="0">
                <a:solidFill>
                  <a:srgbClr val="004821"/>
                </a:solidFill>
              </a:rPr>
              <a:t>"And my speech and my preaching was not in enticing words of man's wisdom, but in demonstration of the Spirit and of power" (1 Corinthians. 2:4)</a:t>
            </a:r>
            <a:r>
              <a:rPr lang="en-ZA" i="1" dirty="0" smtClean="0"/>
              <a:t> </a:t>
            </a:r>
            <a:r>
              <a:rPr lang="en-ZA" dirty="0" smtClean="0"/>
              <a:t>namely:</a:t>
            </a:r>
          </a:p>
          <a:p>
            <a:pPr marL="274638" indent="-274638">
              <a:buFont typeface="Arial" pitchFamily="34" charset="0"/>
              <a:buChar char="•"/>
            </a:pPr>
            <a:r>
              <a:rPr lang="en-ZA" dirty="0" smtClean="0">
                <a:solidFill>
                  <a:schemeClr val="accent5">
                    <a:lumMod val="50000"/>
                  </a:schemeClr>
                </a:solidFill>
              </a:rPr>
              <a:t>The revelation gifts [knowing gifts] are: The word of wisdom, the word of knowledge, and discerning of spirits. </a:t>
            </a:r>
          </a:p>
          <a:p>
            <a:pPr marL="274638" indent="-274638">
              <a:buFont typeface="Arial" pitchFamily="34" charset="0"/>
              <a:buChar char="•"/>
            </a:pPr>
            <a:r>
              <a:rPr lang="en-ZA" dirty="0" smtClean="0">
                <a:solidFill>
                  <a:schemeClr val="accent5">
                    <a:lumMod val="50000"/>
                  </a:schemeClr>
                </a:solidFill>
              </a:rPr>
              <a:t>The power gifts [doing gifts] are: The gift of faith, the gifts of healing, and the gift of the working of miracles. </a:t>
            </a:r>
          </a:p>
          <a:p>
            <a:pPr marL="274638" indent="-274638">
              <a:buFont typeface="Arial" pitchFamily="34" charset="0"/>
              <a:buChar char="•"/>
            </a:pPr>
            <a:r>
              <a:rPr lang="en-ZA" dirty="0" smtClean="0">
                <a:solidFill>
                  <a:schemeClr val="accent5">
                    <a:lumMod val="50000"/>
                  </a:schemeClr>
                </a:solidFill>
              </a:rPr>
              <a:t>The vocal gifts [speaking gifts] are: The gift of prophecy, gift of spiritual tongues, and the gift of interpretation.</a:t>
            </a:r>
          </a:p>
          <a:p>
            <a:pPr marL="274638" indent="-274638">
              <a:buFont typeface="Arial" pitchFamily="34" charset="0"/>
              <a:buChar char="•"/>
            </a:pPr>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US" dirty="0" smtClean="0"/>
              <a:t>KORACH -“</a:t>
            </a:r>
            <a:r>
              <a:rPr lang="en-US" dirty="0" err="1" smtClean="0"/>
              <a:t>Korah</a:t>
            </a:r>
            <a:r>
              <a:rPr lang="en-US" dirty="0" smtClean="0"/>
              <a:t>”</a:t>
            </a:r>
            <a:endParaRPr lang="en-ZA" dirty="0"/>
          </a:p>
        </p:txBody>
      </p:sp>
      <p:sp>
        <p:nvSpPr>
          <p:cNvPr id="5" name="Subtitle 4"/>
          <p:cNvSpPr>
            <a:spLocks noGrp="1"/>
          </p:cNvSpPr>
          <p:nvPr>
            <p:ph type="subTitle" idx="1"/>
          </p:nvPr>
        </p:nvSpPr>
        <p:spPr>
          <a:xfrm>
            <a:off x="323528" y="4653136"/>
            <a:ext cx="8424936" cy="2204864"/>
          </a:xfrm>
        </p:spPr>
        <p:txBody>
          <a:bodyPr>
            <a:normAutofit lnSpcReduction="10000"/>
          </a:bodyPr>
          <a:lstStyle/>
          <a:p>
            <a:r>
              <a:rPr lang="en-ZA" b="1" dirty="0" smtClean="0"/>
              <a:t>TORAH: </a:t>
            </a:r>
            <a:r>
              <a:rPr lang="en-ZA" dirty="0" smtClean="0"/>
              <a:t>Numbers 16:1- 18:32</a:t>
            </a:r>
          </a:p>
          <a:p>
            <a:r>
              <a:rPr lang="en-ZA" b="1" dirty="0" smtClean="0"/>
              <a:t>HAFTORAH READING</a:t>
            </a:r>
            <a:r>
              <a:rPr lang="en-ZA" dirty="0" smtClean="0"/>
              <a:t>: 1 Samuel 11:14-12:22</a:t>
            </a:r>
          </a:p>
          <a:p>
            <a:r>
              <a:rPr lang="en-ZA" b="1" dirty="0" smtClean="0"/>
              <a:t>B’RIT CHADASHAH: </a:t>
            </a:r>
            <a:r>
              <a:rPr lang="en-ZA" dirty="0" smtClean="0"/>
              <a:t>Romans 13:1–7; Hebrews 13:17 , Jude 1–25 (with emphasis on verse 11), John 15:1–7,  1 Corinthians 9:7–14; Galatians 6:6; 1 Timothy 5:17–18 </a:t>
            </a:r>
          </a:p>
          <a:p>
            <a:r>
              <a:rPr lang="en-ZA" sz="1600" i="1" dirty="0" smtClean="0">
                <a:solidFill>
                  <a:schemeClr val="accent6">
                    <a:lumMod val="50000"/>
                  </a:schemeClr>
                </a:solidFill>
              </a:rPr>
              <a:t>All references: The Scripture 1998+ unless otherwise noted</a:t>
            </a:r>
            <a:endParaRPr lang="en-ZA" sz="1600" dirty="0" smtClean="0"/>
          </a:p>
          <a:p>
            <a:endParaRPr lang="en-ZA" dirty="0" smtClean="0"/>
          </a:p>
          <a:p>
            <a:pPr algn="l"/>
            <a:endParaRPr lang="en-ZA" dirty="0"/>
          </a:p>
        </p:txBody>
      </p:sp>
      <p:pic>
        <p:nvPicPr>
          <p:cNvPr id="8" name="Picture 7" descr="earthquake.jpg"/>
          <p:cNvPicPr>
            <a:picLocks noChangeAspect="1"/>
          </p:cNvPicPr>
          <p:nvPr/>
        </p:nvPicPr>
        <p:blipFill>
          <a:blip r:embed="rId2" cstate="print"/>
          <a:stretch>
            <a:fillRect/>
          </a:stretch>
        </p:blipFill>
        <p:spPr>
          <a:xfrm>
            <a:off x="1835696" y="1124744"/>
            <a:ext cx="5184576" cy="3473667"/>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PRIEST PRIVILEGES</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Aharon</a:t>
            </a:r>
            <a:r>
              <a:rPr lang="en-ZA" i="1" dirty="0" smtClean="0">
                <a:solidFill>
                  <a:srgbClr val="004821"/>
                </a:solidFill>
              </a:rPr>
              <a:t>, “You and your sons and your father’s house with you are to bear the crookedness against the set-apart place </a:t>
            </a:r>
            <a:r>
              <a:rPr lang="en-ZA" b="1" i="1" dirty="0" smtClean="0">
                <a:solidFill>
                  <a:srgbClr val="004821"/>
                </a:solidFill>
              </a:rPr>
              <a:t>.. </a:t>
            </a:r>
            <a:r>
              <a:rPr lang="en-US" b="1" i="1" dirty="0" smtClean="0">
                <a:solidFill>
                  <a:srgbClr val="004821"/>
                </a:solidFill>
              </a:rPr>
              <a:t>(Numbers 18:1)</a:t>
            </a:r>
          </a:p>
          <a:p>
            <a:pPr>
              <a:lnSpc>
                <a:spcPts val="2300"/>
              </a:lnSpc>
            </a:pPr>
            <a:r>
              <a:rPr lang="en-ZA" b="1" dirty="0" smtClean="0"/>
              <a:t>THEIR PRIVILEGES:</a:t>
            </a:r>
            <a:r>
              <a:rPr lang="en-ZA" dirty="0" smtClean="0"/>
              <a:t> </a:t>
            </a:r>
          </a:p>
          <a:p>
            <a:pPr marL="274638" indent="-274638">
              <a:lnSpc>
                <a:spcPts val="2300"/>
              </a:lnSpc>
              <a:buFont typeface="Arial" pitchFamily="34" charset="0"/>
              <a:buChar char="•"/>
            </a:pPr>
            <a:r>
              <a:rPr lang="en-ZA" dirty="0" smtClean="0">
                <a:solidFill>
                  <a:schemeClr val="accent5">
                    <a:lumMod val="50000"/>
                  </a:schemeClr>
                </a:solidFill>
              </a:rPr>
              <a:t>The priest's office was a </a:t>
            </a:r>
            <a:r>
              <a:rPr lang="en-ZA" i="1" dirty="0" smtClean="0">
                <a:solidFill>
                  <a:schemeClr val="accent5">
                    <a:lumMod val="50000"/>
                  </a:schemeClr>
                </a:solidFill>
              </a:rPr>
              <a:t>"service gift"</a:t>
            </a:r>
            <a:r>
              <a:rPr lang="en-ZA" dirty="0" smtClean="0">
                <a:solidFill>
                  <a:schemeClr val="accent5">
                    <a:lumMod val="50000"/>
                  </a:schemeClr>
                </a:solidFill>
              </a:rPr>
              <a:t> conferred by </a:t>
            </a:r>
            <a:r>
              <a:rPr lang="he-IL" dirty="0" smtClean="0">
                <a:solidFill>
                  <a:schemeClr val="accent5">
                    <a:lumMod val="50000"/>
                  </a:schemeClr>
                </a:solidFill>
              </a:rPr>
              <a:t>יהוה</a:t>
            </a:r>
            <a:r>
              <a:rPr lang="en-ZA" dirty="0" smtClean="0">
                <a:solidFill>
                  <a:schemeClr val="accent5">
                    <a:lumMod val="50000"/>
                  </a:schemeClr>
                </a:solidFill>
              </a:rPr>
              <a:t> Himself (Heb. 5:4). </a:t>
            </a:r>
          </a:p>
          <a:p>
            <a:pPr marL="274638" indent="-274638">
              <a:lnSpc>
                <a:spcPts val="2300"/>
              </a:lnSpc>
              <a:buFont typeface="Arial" pitchFamily="34" charset="0"/>
              <a:buChar char="•"/>
            </a:pPr>
            <a:r>
              <a:rPr lang="en-ZA" dirty="0" smtClean="0">
                <a:solidFill>
                  <a:schemeClr val="accent5">
                    <a:lumMod val="50000"/>
                  </a:schemeClr>
                </a:solidFill>
              </a:rPr>
              <a:t>It was restricted to the house of Aaron (verse 2). </a:t>
            </a:r>
          </a:p>
          <a:p>
            <a:pPr marL="274638" indent="-274638">
              <a:lnSpc>
                <a:spcPts val="2300"/>
              </a:lnSpc>
              <a:buFont typeface="Arial" pitchFamily="34" charset="0"/>
              <a:buChar char="•"/>
            </a:pPr>
            <a:r>
              <a:rPr lang="en-ZA" dirty="0" smtClean="0">
                <a:solidFill>
                  <a:schemeClr val="accent5">
                    <a:lumMod val="50000"/>
                  </a:schemeClr>
                </a:solidFill>
              </a:rPr>
              <a:t>It had special duties into which not even the Levite's, cousins of Aaron, could intrude (Nu. 4:4-15; 18:4). </a:t>
            </a:r>
          </a:p>
          <a:p>
            <a:pPr marL="274638" indent="-274638">
              <a:lnSpc>
                <a:spcPts val="2300"/>
              </a:lnSpc>
              <a:buFont typeface="Arial" pitchFamily="34" charset="0"/>
              <a:buChar char="•"/>
            </a:pPr>
            <a:r>
              <a:rPr lang="en-ZA" dirty="0" smtClean="0">
                <a:solidFill>
                  <a:schemeClr val="accent5">
                    <a:lumMod val="50000"/>
                  </a:schemeClr>
                </a:solidFill>
              </a:rPr>
              <a:t>The priests had authority over the Levites and the people (Deut. 21:5) as teachers (Lev. 10:11), judges (Deut. 17:8-13), mediators of blessing (Nu. 6:22-23), sanitary officers (Lev. 13 and 14), and examples of righteousness. </a:t>
            </a:r>
          </a:p>
          <a:p>
            <a:pPr marL="274638" indent="-274638">
              <a:lnSpc>
                <a:spcPts val="2300"/>
              </a:lnSpc>
              <a:buFont typeface="Arial" pitchFamily="34" charset="0"/>
              <a:buChar char="•"/>
            </a:pPr>
            <a:r>
              <a:rPr lang="en-ZA" dirty="0" smtClean="0">
                <a:solidFill>
                  <a:schemeClr val="accent5">
                    <a:lumMod val="50000"/>
                  </a:schemeClr>
                </a:solidFill>
              </a:rPr>
              <a:t>They were the mediators [those interposing between parties for reconciliation], the consecrated means for avoiding wrath and perpetuating blessing in the nation.</a:t>
            </a:r>
            <a:r>
              <a:rPr lang="en-ZA" dirty="0" smtClean="0"/>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PRIEST RESPONSIBILITIES</a:t>
            </a:r>
            <a:endParaRPr lang="en-ZA" dirty="0"/>
          </a:p>
        </p:txBody>
      </p:sp>
      <p:sp>
        <p:nvSpPr>
          <p:cNvPr id="3" name="Content Placeholder 2"/>
          <p:cNvSpPr>
            <a:spLocks noGrp="1"/>
          </p:cNvSpPr>
          <p:nvPr>
            <p:ph idx="1"/>
          </p:nvPr>
        </p:nvSpPr>
        <p:spPr/>
        <p:txBody>
          <a:bodyPr>
            <a:normAutofit lnSpcReduction="10000"/>
          </a:bodyPr>
          <a:lstStyle/>
          <a:p>
            <a:r>
              <a:rPr lang="en-ZA" b="1" dirty="0" smtClean="0"/>
              <a:t>THEIR RESPONSIBILITIES:</a:t>
            </a:r>
          </a:p>
          <a:p>
            <a:pPr marL="274638" indent="-274638">
              <a:buFont typeface="Arial" pitchFamily="34" charset="0"/>
              <a:buChar char="•"/>
            </a:pPr>
            <a:r>
              <a:rPr lang="en-ZA" dirty="0" smtClean="0">
                <a:solidFill>
                  <a:schemeClr val="accent5">
                    <a:lumMod val="50000"/>
                  </a:schemeClr>
                </a:solidFill>
              </a:rPr>
              <a:t>The priests and their father's house were required to </a:t>
            </a:r>
            <a:r>
              <a:rPr lang="en-ZA" i="1" dirty="0" smtClean="0">
                <a:solidFill>
                  <a:schemeClr val="accent5">
                    <a:lumMod val="50000"/>
                  </a:schemeClr>
                </a:solidFill>
              </a:rPr>
              <a:t>"bear the iniquity" </a:t>
            </a:r>
            <a:r>
              <a:rPr lang="en-ZA" dirty="0" smtClean="0">
                <a:solidFill>
                  <a:schemeClr val="accent5">
                    <a:lumMod val="50000"/>
                  </a:schemeClr>
                </a:solidFill>
              </a:rPr>
              <a:t>of the sanctuary (Ex. 28:38). Little mistakes could be atoned for, but they were fully responsible for any profanation of the Tabernacle, and answerable to the Most High. </a:t>
            </a:r>
          </a:p>
          <a:p>
            <a:pPr marL="274638" indent="-274638">
              <a:buFont typeface="Arial" pitchFamily="34" charset="0"/>
              <a:buChar char="•"/>
            </a:pPr>
            <a:r>
              <a:rPr lang="en-ZA" dirty="0" smtClean="0">
                <a:solidFill>
                  <a:schemeClr val="accent5">
                    <a:lumMod val="50000"/>
                  </a:schemeClr>
                </a:solidFill>
              </a:rPr>
              <a:t>The priest had to bear the iniquity of their priesthood. A yearly atonement (Lev. 16:6; the Law of Atonement) provided coverage, but there was no offering for wilful transgressions and gross negligence [</a:t>
            </a:r>
            <a:r>
              <a:rPr lang="en-ZA" dirty="0" err="1" smtClean="0">
                <a:solidFill>
                  <a:schemeClr val="accent5">
                    <a:lumMod val="50000"/>
                  </a:schemeClr>
                </a:solidFill>
              </a:rPr>
              <a:t>Nadab</a:t>
            </a:r>
            <a:r>
              <a:rPr lang="en-ZA" dirty="0" smtClean="0">
                <a:solidFill>
                  <a:schemeClr val="accent5">
                    <a:lumMod val="50000"/>
                  </a:schemeClr>
                </a:solidFill>
              </a:rPr>
              <a:t> and </a:t>
            </a:r>
            <a:r>
              <a:rPr lang="en-ZA" dirty="0" err="1" smtClean="0">
                <a:solidFill>
                  <a:schemeClr val="accent5">
                    <a:lumMod val="50000"/>
                  </a:schemeClr>
                </a:solidFill>
              </a:rPr>
              <a:t>Abihu</a:t>
            </a:r>
            <a:r>
              <a:rPr lang="en-ZA" dirty="0" smtClean="0">
                <a:solidFill>
                  <a:schemeClr val="accent5">
                    <a:lumMod val="50000"/>
                  </a:schemeClr>
                </a:solidFill>
              </a:rPr>
              <a:t>]. </a:t>
            </a:r>
          </a:p>
          <a:p>
            <a:pPr marL="274638" indent="-274638">
              <a:buFont typeface="Arial" pitchFamily="34" charset="0"/>
              <a:buChar char="•"/>
            </a:pPr>
            <a:r>
              <a:rPr lang="en-ZA" dirty="0" smtClean="0">
                <a:solidFill>
                  <a:schemeClr val="accent5">
                    <a:lumMod val="50000"/>
                  </a:schemeClr>
                </a:solidFill>
              </a:rPr>
              <a:t>They had the responsibility of protecting the Levites, not interfere with the priestly office, or to see the most holy things, "that they, nor ye, also die (Nu. 18:3).</a:t>
            </a:r>
          </a:p>
          <a:p>
            <a:pPr marL="274638" indent="-274638">
              <a:buFont typeface="Arial" pitchFamily="34" charset="0"/>
              <a:buChar char="•"/>
            </a:pPr>
            <a:r>
              <a:rPr lang="en-ZA" dirty="0" smtClean="0">
                <a:solidFill>
                  <a:schemeClr val="accent5">
                    <a:lumMod val="50000"/>
                  </a:schemeClr>
                </a:solidFill>
              </a:rPr>
              <a:t>"But you are a chosen race, a royal priesthood, a holy nation, a people for God own possession [our privileges], so that you may proclaim the excellencies [our responsibilities] of Him who has called you out of darkness into His marvellous light" (1 Peter 2:9). </a:t>
            </a:r>
            <a:endParaRPr lang="en-ZA" dirty="0">
              <a:solidFill>
                <a:schemeClr val="accent5">
                  <a:lumMod val="50000"/>
                </a:schemeClr>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LEVITICAL OFFERINGS</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Aharon</a:t>
            </a:r>
            <a:r>
              <a:rPr lang="en-ZA" i="1" dirty="0" smtClean="0">
                <a:solidFill>
                  <a:srgbClr val="004821"/>
                </a:solidFill>
              </a:rPr>
              <a:t>, “And see, I Myself have also given you the charge of My contributions,... “All that is dedicated in </a:t>
            </a:r>
            <a:r>
              <a:rPr lang="en-ZA" i="1" dirty="0" err="1" smtClean="0">
                <a:solidFill>
                  <a:srgbClr val="004821"/>
                </a:solidFill>
              </a:rPr>
              <a:t>Yisra’ĕl</a:t>
            </a:r>
            <a:r>
              <a:rPr lang="en-ZA" i="1" dirty="0" smtClean="0">
                <a:solidFill>
                  <a:srgbClr val="004821"/>
                </a:solidFill>
              </a:rPr>
              <a:t> is yours. ...</a:t>
            </a:r>
            <a:r>
              <a:rPr lang="en-US" i="1" dirty="0" smtClean="0">
                <a:solidFill>
                  <a:srgbClr val="004821"/>
                </a:solidFill>
              </a:rPr>
              <a:t> </a:t>
            </a:r>
            <a:r>
              <a:rPr lang="en-ZA" i="1" dirty="0" smtClean="0">
                <a:solidFill>
                  <a:srgbClr val="004821"/>
                </a:solidFill>
              </a:rPr>
              <a:t>It is a covenant of salt forever before </a:t>
            </a:r>
            <a:r>
              <a:rPr lang="he-IL" i="1" dirty="0" smtClean="0">
                <a:solidFill>
                  <a:srgbClr val="004821"/>
                </a:solidFill>
              </a:rPr>
              <a:t>יהוה</a:t>
            </a:r>
            <a:r>
              <a:rPr lang="en-ZA" i="1" dirty="0" smtClean="0">
                <a:solidFill>
                  <a:srgbClr val="004821"/>
                </a:solidFill>
              </a:rPr>
              <a:t> with you and your seed with you.” </a:t>
            </a:r>
            <a:r>
              <a:rPr lang="en-US" b="1" i="1" dirty="0" smtClean="0">
                <a:solidFill>
                  <a:srgbClr val="004821"/>
                </a:solidFill>
              </a:rPr>
              <a:t>(Numbers 18:8-20)</a:t>
            </a:r>
          </a:p>
          <a:p>
            <a:r>
              <a:rPr lang="en-ZA" b="1" dirty="0" smtClean="0"/>
              <a:t>POINTS WORTH CONTEMPLATION: </a:t>
            </a:r>
          </a:p>
          <a:p>
            <a:pPr marL="274638" indent="-274638">
              <a:buFont typeface="Arial" pitchFamily="34" charset="0"/>
              <a:buChar char="•"/>
            </a:pPr>
            <a:r>
              <a:rPr lang="en-ZA" dirty="0" smtClean="0">
                <a:solidFill>
                  <a:schemeClr val="accent5">
                    <a:lumMod val="50000"/>
                  </a:schemeClr>
                </a:solidFill>
              </a:rPr>
              <a:t>Support and faithfulness are connected. </a:t>
            </a:r>
          </a:p>
          <a:p>
            <a:pPr marL="274638" indent="-274638">
              <a:buFont typeface="Arial" pitchFamily="34" charset="0"/>
              <a:buChar char="•"/>
            </a:pPr>
            <a:r>
              <a:rPr lang="en-ZA" dirty="0" smtClean="0">
                <a:solidFill>
                  <a:schemeClr val="accent5">
                    <a:lumMod val="50000"/>
                  </a:schemeClr>
                </a:solidFill>
              </a:rPr>
              <a:t>The Torah mode/model of </a:t>
            </a:r>
            <a:r>
              <a:rPr lang="en-ZA" dirty="0" err="1" smtClean="0">
                <a:solidFill>
                  <a:schemeClr val="accent5">
                    <a:lumMod val="50000"/>
                  </a:schemeClr>
                </a:solidFill>
              </a:rPr>
              <a:t>Levitical</a:t>
            </a:r>
            <a:r>
              <a:rPr lang="en-ZA" dirty="0" smtClean="0">
                <a:solidFill>
                  <a:schemeClr val="accent5">
                    <a:lumMod val="50000"/>
                  </a:schemeClr>
                </a:solidFill>
              </a:rPr>
              <a:t> provision was designed to bind the priests and the people more closely together. </a:t>
            </a:r>
          </a:p>
          <a:p>
            <a:pPr marL="274638" indent="-274638">
              <a:buFont typeface="Arial" pitchFamily="34" charset="0"/>
              <a:buChar char="•"/>
            </a:pPr>
            <a:r>
              <a:rPr lang="en-ZA" dirty="0" smtClean="0">
                <a:solidFill>
                  <a:schemeClr val="accent5">
                    <a:lumMod val="50000"/>
                  </a:schemeClr>
                </a:solidFill>
              </a:rPr>
              <a:t>It also required faith in </a:t>
            </a:r>
            <a:r>
              <a:rPr lang="he-IL" dirty="0" smtClean="0">
                <a:solidFill>
                  <a:schemeClr val="accent5">
                    <a:lumMod val="50000"/>
                  </a:schemeClr>
                </a:solidFill>
              </a:rPr>
              <a:t>יהוה</a:t>
            </a:r>
            <a:r>
              <a:rPr lang="en-ZA" dirty="0" smtClean="0">
                <a:solidFill>
                  <a:schemeClr val="accent5">
                    <a:lumMod val="50000"/>
                  </a:schemeClr>
                </a:solidFill>
              </a:rPr>
              <a:t>'s faithfulness. Looking to man is an unsteady hope, looking through man (</a:t>
            </a:r>
            <a:r>
              <a:rPr lang="he-IL" dirty="0" smtClean="0">
                <a:solidFill>
                  <a:schemeClr val="accent5">
                    <a:lumMod val="50000"/>
                  </a:schemeClr>
                </a:solidFill>
              </a:rPr>
              <a:t>יהוה</a:t>
            </a:r>
            <a:r>
              <a:rPr lang="en-ZA" dirty="0" smtClean="0">
                <a:solidFill>
                  <a:schemeClr val="accent5">
                    <a:lumMod val="50000"/>
                  </a:schemeClr>
                </a:solidFill>
              </a:rPr>
              <a:t>'s channels) to </a:t>
            </a:r>
            <a:r>
              <a:rPr lang="he-IL" dirty="0" smtClean="0">
                <a:solidFill>
                  <a:schemeClr val="accent5">
                    <a:lumMod val="50000"/>
                  </a:schemeClr>
                </a:solidFill>
              </a:rPr>
              <a:t>יהוה</a:t>
            </a:r>
            <a:r>
              <a:rPr lang="en-ZA" dirty="0" smtClean="0">
                <a:solidFill>
                  <a:schemeClr val="accent5">
                    <a:lumMod val="50000"/>
                  </a:schemeClr>
                </a:solidFill>
              </a:rPr>
              <a:t> Himself, is seeing the things for which are hoped. </a:t>
            </a:r>
            <a:r>
              <a:rPr lang="en-ZA" i="1" dirty="0" smtClean="0">
                <a:solidFill>
                  <a:schemeClr val="accent5">
                    <a:lumMod val="50000"/>
                  </a:schemeClr>
                </a:solidFill>
              </a:rPr>
              <a:t>"It is better to trust in the Lord than to put confidence in man" (Ps. 118:8). </a:t>
            </a:r>
          </a:p>
          <a:p>
            <a:pPr marL="274638" indent="-274638">
              <a:buFont typeface="Arial" pitchFamily="34" charset="0"/>
              <a:buChar char="•"/>
            </a:pPr>
            <a:r>
              <a:rPr lang="en-ZA" dirty="0" smtClean="0">
                <a:solidFill>
                  <a:schemeClr val="accent5">
                    <a:lumMod val="50000"/>
                  </a:schemeClr>
                </a:solidFill>
              </a:rPr>
              <a:t>The offerings guarded against bribery and extortion. The priests' wages and accumulations were open to the public's scrutiny. </a:t>
            </a:r>
          </a:p>
          <a:p>
            <a:pPr marL="274638" indent="-274638">
              <a:buFont typeface="Arial" pitchFamily="34" charset="0"/>
              <a:buChar char="•"/>
            </a:pPr>
            <a:r>
              <a:rPr lang="en-ZA" dirty="0" smtClean="0">
                <a:solidFill>
                  <a:schemeClr val="accent5">
                    <a:lumMod val="50000"/>
                  </a:schemeClr>
                </a:solidFill>
              </a:rPr>
              <a:t>The statute constituted a covenant of salt, namely permanent.  </a:t>
            </a:r>
            <a:endParaRPr lang="en-ZA" dirty="0">
              <a:solidFill>
                <a:schemeClr val="accent5">
                  <a:lumMod val="50000"/>
                </a:schemeClr>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TITHE &amp; TERUMAH</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but the tithes of the children of </a:t>
            </a:r>
            <a:r>
              <a:rPr lang="en-ZA" i="1" dirty="0" err="1" smtClean="0">
                <a:solidFill>
                  <a:srgbClr val="004821"/>
                </a:solidFill>
              </a:rPr>
              <a:t>Yisra’ĕl</a:t>
            </a:r>
            <a:r>
              <a:rPr lang="en-ZA" i="1" dirty="0" smtClean="0">
                <a:solidFill>
                  <a:srgbClr val="004821"/>
                </a:solidFill>
              </a:rPr>
              <a:t>, which they present as a contribution to </a:t>
            </a:r>
            <a:r>
              <a:rPr lang="he-IL" i="1" dirty="0" smtClean="0">
                <a:solidFill>
                  <a:srgbClr val="004821"/>
                </a:solidFill>
              </a:rPr>
              <a:t>יהוה</a:t>
            </a:r>
            <a:r>
              <a:rPr lang="en-ZA" i="1" dirty="0" smtClean="0">
                <a:solidFill>
                  <a:srgbClr val="004821"/>
                </a:solidFill>
              </a:rPr>
              <a:t>, I have given to the </a:t>
            </a:r>
            <a:r>
              <a:rPr lang="en-ZA" i="1" dirty="0" err="1" smtClean="0">
                <a:solidFill>
                  <a:srgbClr val="004821"/>
                </a:solidFill>
              </a:rPr>
              <a:t>Lĕwites</a:t>
            </a:r>
            <a:r>
              <a:rPr lang="en-ZA" i="1" dirty="0" smtClean="0">
                <a:solidFill>
                  <a:srgbClr val="004821"/>
                </a:solidFill>
              </a:rPr>
              <a:t> as an inheritance. ... 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saying, “Speak to the </a:t>
            </a:r>
            <a:r>
              <a:rPr lang="en-ZA" i="1" dirty="0" err="1" smtClean="0">
                <a:solidFill>
                  <a:srgbClr val="004821"/>
                </a:solidFill>
              </a:rPr>
              <a:t>Lĕwites</a:t>
            </a:r>
            <a:r>
              <a:rPr lang="en-ZA" i="1" dirty="0" smtClean="0">
                <a:solidFill>
                  <a:srgbClr val="004821"/>
                </a:solidFill>
              </a:rPr>
              <a:t> and say to them, ‘When you take from the children of </a:t>
            </a:r>
            <a:r>
              <a:rPr lang="en-ZA" i="1" dirty="0" err="1" smtClean="0">
                <a:solidFill>
                  <a:srgbClr val="004821"/>
                </a:solidFill>
              </a:rPr>
              <a:t>Yisra’ĕl</a:t>
            </a:r>
            <a:r>
              <a:rPr lang="en-ZA" i="1" dirty="0" smtClean="0">
                <a:solidFill>
                  <a:srgbClr val="004821"/>
                </a:solidFill>
              </a:rPr>
              <a:t> the tithes which I have given you from them as your inheritance, then you shall present a contribution of it to </a:t>
            </a:r>
            <a:r>
              <a:rPr lang="he-IL" i="1" dirty="0" smtClean="0">
                <a:solidFill>
                  <a:srgbClr val="004821"/>
                </a:solidFill>
              </a:rPr>
              <a:t>יהוה</a:t>
            </a:r>
            <a:r>
              <a:rPr lang="en-ZA" i="1" dirty="0" smtClean="0">
                <a:solidFill>
                  <a:srgbClr val="004821"/>
                </a:solidFill>
              </a:rPr>
              <a:t>, a tenth of the tithe. ..‘Thus you also present a contribution unto </a:t>
            </a:r>
            <a:r>
              <a:rPr lang="he-IL" i="1" dirty="0" smtClean="0">
                <a:solidFill>
                  <a:srgbClr val="004821"/>
                </a:solidFill>
              </a:rPr>
              <a:t>יהוה</a:t>
            </a:r>
            <a:r>
              <a:rPr lang="en-ZA" i="1" dirty="0" smtClean="0">
                <a:solidFill>
                  <a:srgbClr val="004821"/>
                </a:solidFill>
              </a:rPr>
              <a:t> from all your tithes which you receive from the children of </a:t>
            </a:r>
            <a:r>
              <a:rPr lang="en-ZA" i="1" dirty="0" err="1" smtClean="0">
                <a:solidFill>
                  <a:srgbClr val="004821"/>
                </a:solidFill>
              </a:rPr>
              <a:t>Yisra’ĕl</a:t>
            </a:r>
            <a:r>
              <a:rPr lang="en-ZA" i="1" dirty="0" smtClean="0">
                <a:solidFill>
                  <a:srgbClr val="004821"/>
                </a:solidFill>
              </a:rPr>
              <a:t>. And you shall give from it the contribution to </a:t>
            </a:r>
            <a:r>
              <a:rPr lang="he-IL" i="1" dirty="0" smtClean="0">
                <a:solidFill>
                  <a:srgbClr val="004821"/>
                </a:solidFill>
              </a:rPr>
              <a:t>יהוה</a:t>
            </a:r>
            <a:r>
              <a:rPr lang="en-US" i="1" dirty="0" smtClean="0">
                <a:solidFill>
                  <a:srgbClr val="004821"/>
                </a:solidFill>
              </a:rPr>
              <a:t> to </a:t>
            </a:r>
            <a:r>
              <a:rPr lang="en-US" i="1" dirty="0" err="1" smtClean="0">
                <a:solidFill>
                  <a:srgbClr val="004821"/>
                </a:solidFill>
              </a:rPr>
              <a:t>Aharon</a:t>
            </a:r>
            <a:r>
              <a:rPr lang="en-US" i="1" dirty="0" smtClean="0">
                <a:solidFill>
                  <a:srgbClr val="004821"/>
                </a:solidFill>
              </a:rPr>
              <a:t> the priest. </a:t>
            </a:r>
            <a:r>
              <a:rPr lang="en-US" b="1" i="1" dirty="0" smtClean="0">
                <a:solidFill>
                  <a:srgbClr val="004821"/>
                </a:solidFill>
              </a:rPr>
              <a:t>(Numbers 18:24-28)</a:t>
            </a:r>
          </a:p>
          <a:p>
            <a:r>
              <a:rPr lang="en-ZA" i="1" dirty="0" smtClean="0">
                <a:solidFill>
                  <a:schemeClr val="accent5">
                    <a:lumMod val="50000"/>
                  </a:schemeClr>
                </a:solidFill>
              </a:rPr>
              <a:t>The tithe to the Levite was referred to as </a:t>
            </a:r>
            <a:r>
              <a:rPr lang="en-ZA" i="1" dirty="0" err="1" smtClean="0">
                <a:solidFill>
                  <a:schemeClr val="accent5">
                    <a:lumMod val="50000"/>
                  </a:schemeClr>
                </a:solidFill>
              </a:rPr>
              <a:t>terumah</a:t>
            </a:r>
            <a:r>
              <a:rPr lang="en-ZA" i="1" dirty="0" smtClean="0">
                <a:solidFill>
                  <a:schemeClr val="accent5">
                    <a:lumMod val="50000"/>
                  </a:schemeClr>
                </a:solidFill>
              </a:rPr>
              <a:t>. It is the same name used to refer to the tithe (gift) to the </a:t>
            </a:r>
            <a:r>
              <a:rPr lang="en-ZA" i="1" dirty="0" err="1" smtClean="0">
                <a:solidFill>
                  <a:schemeClr val="accent5">
                    <a:lumMod val="50000"/>
                  </a:schemeClr>
                </a:solidFill>
              </a:rPr>
              <a:t>Kohanim</a:t>
            </a:r>
            <a:r>
              <a:rPr lang="en-ZA" i="1" dirty="0" smtClean="0">
                <a:solidFill>
                  <a:schemeClr val="accent5">
                    <a:lumMod val="50000"/>
                  </a:schemeClr>
                </a:solidFill>
              </a:rPr>
              <a:t>. "The Torah teaches that the tithe bears a similarity to </a:t>
            </a:r>
            <a:r>
              <a:rPr lang="en-ZA" i="1" dirty="0" err="1" smtClean="0">
                <a:solidFill>
                  <a:schemeClr val="accent5">
                    <a:lumMod val="50000"/>
                  </a:schemeClr>
                </a:solidFill>
              </a:rPr>
              <a:t>terumah</a:t>
            </a:r>
            <a:r>
              <a:rPr lang="en-ZA" i="1" dirty="0" smtClean="0">
                <a:solidFill>
                  <a:schemeClr val="accent5">
                    <a:lumMod val="50000"/>
                  </a:schemeClr>
                </a:solidFill>
              </a:rPr>
              <a:t> in that the Levite may not use it until he separates from it the </a:t>
            </a:r>
            <a:r>
              <a:rPr lang="en-ZA" i="1" dirty="0" err="1" smtClean="0">
                <a:solidFill>
                  <a:schemeClr val="accent5">
                    <a:lumMod val="50000"/>
                  </a:schemeClr>
                </a:solidFill>
              </a:rPr>
              <a:t>Kohen's</a:t>
            </a:r>
            <a:r>
              <a:rPr lang="en-ZA" i="1" dirty="0" smtClean="0">
                <a:solidFill>
                  <a:schemeClr val="accent5">
                    <a:lumMod val="50000"/>
                  </a:schemeClr>
                </a:solidFill>
              </a:rPr>
              <a:t> portion, as set forth in verse 26. Until then, the Levite tithe is treated as if </a:t>
            </a:r>
            <a:r>
              <a:rPr lang="en-ZA" i="1" dirty="0" err="1" smtClean="0">
                <a:solidFill>
                  <a:schemeClr val="accent5">
                    <a:lumMod val="50000"/>
                  </a:schemeClr>
                </a:solidFill>
              </a:rPr>
              <a:t>terumah</a:t>
            </a:r>
            <a:r>
              <a:rPr lang="en-ZA" i="1" dirty="0" smtClean="0">
                <a:solidFill>
                  <a:schemeClr val="accent5">
                    <a:lumMod val="50000"/>
                  </a:schemeClr>
                </a:solidFill>
              </a:rPr>
              <a:t> is intermixed with it." [</a:t>
            </a:r>
            <a:r>
              <a:rPr lang="en-ZA" i="1" dirty="0" err="1" smtClean="0">
                <a:solidFill>
                  <a:schemeClr val="accent5">
                    <a:lumMod val="50000"/>
                  </a:schemeClr>
                </a:solidFill>
              </a:rPr>
              <a:t>Rashi</a:t>
            </a:r>
            <a:r>
              <a:rPr lang="en-ZA" i="1" dirty="0" smtClean="0">
                <a:solidFill>
                  <a:schemeClr val="accent5">
                    <a:lumMod val="50000"/>
                  </a:schemeClr>
                </a:solidFill>
              </a:rPr>
              <a:t>]</a:t>
            </a:r>
          </a:p>
          <a:p>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COVENANT OF SALT</a:t>
            </a:r>
            <a:endParaRPr lang="en-ZA" dirty="0"/>
          </a:p>
        </p:txBody>
      </p:sp>
      <p:sp>
        <p:nvSpPr>
          <p:cNvPr id="3" name="Content Placeholder 2"/>
          <p:cNvSpPr>
            <a:spLocks noGrp="1"/>
          </p:cNvSpPr>
          <p:nvPr>
            <p:ph idx="1"/>
          </p:nvPr>
        </p:nvSpPr>
        <p:spPr/>
        <p:txBody>
          <a:bodyPr>
            <a:normAutofit lnSpcReduction="10000"/>
          </a:bodyPr>
          <a:lstStyle/>
          <a:p>
            <a:r>
              <a:rPr lang="en-ZA" dirty="0" smtClean="0"/>
              <a:t>The salt covenant relates to the offerings and is to be presented with all grain offerings. Salt has historically symbolized hospitality. </a:t>
            </a:r>
            <a:r>
              <a:rPr lang="he-IL" dirty="0" smtClean="0"/>
              <a:t>יהוה</a:t>
            </a:r>
            <a:r>
              <a:rPr lang="en-ZA" dirty="0" smtClean="0"/>
              <a:t>’s people should be the world’s most hospitable people. </a:t>
            </a:r>
          </a:p>
          <a:p>
            <a:pPr algn="ctr"/>
            <a:r>
              <a:rPr lang="en-ZA" i="1" dirty="0" smtClean="0">
                <a:solidFill>
                  <a:srgbClr val="004821"/>
                </a:solidFill>
              </a:rPr>
              <a:t>Let your word always be with favour, seasoned with salt, so that you know how you ought to answer each one. </a:t>
            </a:r>
            <a:r>
              <a:rPr lang="en-ZA" b="1" i="1" dirty="0" smtClean="0">
                <a:solidFill>
                  <a:srgbClr val="004821"/>
                </a:solidFill>
              </a:rPr>
              <a:t>(Colossians 4:6)</a:t>
            </a:r>
          </a:p>
          <a:p>
            <a:r>
              <a:rPr lang="en-ZA" b="1" dirty="0" smtClean="0"/>
              <a:t>HEALING RELATIONSHIPS: </a:t>
            </a:r>
            <a:r>
              <a:rPr lang="en-ZA" dirty="0" smtClean="0"/>
              <a:t>In the past, when you settled a dispute with your neighbour you would then invite the person into your home to share a dish of salt. Each of you would lick your finger, dip it in the salt and then eat the salt together. This was the symbol of friendship that healed the rift. This is why the offerings we make to </a:t>
            </a:r>
            <a:r>
              <a:rPr lang="he-IL" dirty="0" smtClean="0"/>
              <a:t>יהושע</a:t>
            </a:r>
            <a:r>
              <a:rPr lang="en-ZA" dirty="0" smtClean="0"/>
              <a:t> are salted, to heal any innocent violation or offence we have made to </a:t>
            </a:r>
            <a:r>
              <a:rPr lang="he-IL" dirty="0" smtClean="0"/>
              <a:t>יהוה</a:t>
            </a:r>
            <a:r>
              <a:rPr lang="en-ZA" dirty="0" smtClean="0"/>
              <a:t> or our fellow man. Salt is pure, germs cannot live in it; in the same way, believers also are to be pure. Salt purifies; as such, believers are called to be the salt of the earth (Matthew 5:13). They purify the world by not tolerating false philosophies, dishonest ways of doing business, selfish desires, etc.</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WHAT IS SALT?</a:t>
            </a:r>
            <a:endParaRPr lang="en-ZA" dirty="0"/>
          </a:p>
        </p:txBody>
      </p:sp>
      <p:sp>
        <p:nvSpPr>
          <p:cNvPr id="3" name="Content Placeholder 2"/>
          <p:cNvSpPr>
            <a:spLocks noGrp="1"/>
          </p:cNvSpPr>
          <p:nvPr>
            <p:ph idx="1"/>
          </p:nvPr>
        </p:nvSpPr>
        <p:spPr/>
        <p:txBody>
          <a:bodyPr>
            <a:normAutofit/>
          </a:bodyPr>
          <a:lstStyle/>
          <a:p>
            <a:r>
              <a:rPr lang="en-ZA" dirty="0" smtClean="0"/>
              <a:t>The Hebrew word for salt is </a:t>
            </a:r>
            <a:r>
              <a:rPr lang="en-ZA" dirty="0" err="1" smtClean="0"/>
              <a:t>melach</a:t>
            </a:r>
            <a:r>
              <a:rPr lang="en-ZA" dirty="0" smtClean="0"/>
              <a:t> (Strong’s #H4417), which is very close to the Hebrew word for king. Salt and oil were always to be part of the grain offering. Salt also accompanied the elevation and fellowship offerings. Ezekiel 43:24 notes that the priests will cast salt on the elevation/burnt offerings in the millennial age. The incense offering, the symbol of worship to </a:t>
            </a:r>
            <a:r>
              <a:rPr lang="he-IL" dirty="0" smtClean="0"/>
              <a:t>יהוה</a:t>
            </a:r>
            <a:r>
              <a:rPr lang="en-ZA" dirty="0" smtClean="0"/>
              <a:t>, must also be seasoned with salt as true worshippers worship the Father in spirit and truth </a:t>
            </a:r>
            <a:r>
              <a:rPr lang="en-ZA" i="1" dirty="0" smtClean="0"/>
              <a:t>(Exodus 30:35; Leviticus 2:13; John 4:23-24).</a:t>
            </a:r>
          </a:p>
          <a:p>
            <a:endParaRPr lang="en-ZA" dirty="0" smtClean="0"/>
          </a:p>
          <a:p>
            <a:r>
              <a:rPr lang="en-ZA" dirty="0" smtClean="0"/>
              <a:t>Salt, tithe and priesthood are all linked together in scripture by covenant. Together they represent who we are in covenant with </a:t>
            </a:r>
            <a:r>
              <a:rPr lang="he-IL" dirty="0" smtClean="0"/>
              <a:t>יהושע</a:t>
            </a:r>
            <a:r>
              <a:rPr lang="en-ZA" dirty="0" smtClean="0"/>
              <a:t>: a covenant of preservation and protection, a pledge of loyalty, a preserving substance, the prevention of disease/disorder and a cleansing/consecration agent.</a:t>
            </a:r>
          </a:p>
          <a:p>
            <a:endParaRPr lang="en-ZA" dirty="0" smtClean="0"/>
          </a:p>
          <a:p>
            <a:endParaRPr lang="en-ZA"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DAVID AND SALT</a:t>
            </a:r>
            <a:endParaRPr lang="en-ZA" dirty="0"/>
          </a:p>
        </p:txBody>
      </p:sp>
      <p:sp>
        <p:nvSpPr>
          <p:cNvPr id="3" name="Content Placeholder 2"/>
          <p:cNvSpPr>
            <a:spLocks noGrp="1"/>
          </p:cNvSpPr>
          <p:nvPr>
            <p:ph idx="1"/>
          </p:nvPr>
        </p:nvSpPr>
        <p:spPr/>
        <p:txBody>
          <a:bodyPr/>
          <a:lstStyle/>
          <a:p>
            <a:r>
              <a:rPr lang="en-ZA" dirty="0" smtClean="0"/>
              <a:t>The covenant established with David (king and priest), whereby he was accorded an everlasting reign over Israel, was also a covenant of salt.</a:t>
            </a:r>
          </a:p>
          <a:p>
            <a:pPr algn="ctr"/>
            <a:r>
              <a:rPr lang="en-ZA" i="1" dirty="0" smtClean="0">
                <a:solidFill>
                  <a:srgbClr val="004821"/>
                </a:solidFill>
              </a:rPr>
              <a:t>“Do you not know that </a:t>
            </a:r>
            <a:r>
              <a:rPr lang="he-IL" i="1" dirty="0" smtClean="0">
                <a:solidFill>
                  <a:srgbClr val="004821"/>
                </a:solidFill>
              </a:rPr>
              <a:t>יהוה</a:t>
            </a:r>
            <a:r>
              <a:rPr lang="en-ZA" i="1" dirty="0" smtClean="0">
                <a:solidFill>
                  <a:srgbClr val="004821"/>
                </a:solidFill>
              </a:rPr>
              <a:t> Elohim of </a:t>
            </a:r>
            <a:r>
              <a:rPr lang="en-ZA" i="1" dirty="0" err="1" smtClean="0">
                <a:solidFill>
                  <a:srgbClr val="004821"/>
                </a:solidFill>
              </a:rPr>
              <a:t>Yisra’ĕl</a:t>
            </a:r>
            <a:r>
              <a:rPr lang="en-ZA" i="1" dirty="0" smtClean="0">
                <a:solidFill>
                  <a:srgbClr val="004821"/>
                </a:solidFill>
              </a:rPr>
              <a:t> has given the reign over </a:t>
            </a:r>
            <a:r>
              <a:rPr lang="en-ZA" i="1" dirty="0" err="1" smtClean="0">
                <a:solidFill>
                  <a:srgbClr val="004821"/>
                </a:solidFill>
              </a:rPr>
              <a:t>Yisra’ĕl</a:t>
            </a:r>
            <a:r>
              <a:rPr lang="en-ZA" i="1" dirty="0" smtClean="0">
                <a:solidFill>
                  <a:srgbClr val="004821"/>
                </a:solidFill>
              </a:rPr>
              <a:t> to </a:t>
            </a:r>
            <a:r>
              <a:rPr lang="en-ZA" i="1" dirty="0" err="1" smtClean="0">
                <a:solidFill>
                  <a:srgbClr val="004821"/>
                </a:solidFill>
              </a:rPr>
              <a:t>Dawid</a:t>
            </a:r>
            <a:r>
              <a:rPr lang="en-ZA" i="1" dirty="0" smtClean="0">
                <a:solidFill>
                  <a:srgbClr val="004821"/>
                </a:solidFill>
              </a:rPr>
              <a:t>̱ forever, to him and his sons, by a covenant of salt? </a:t>
            </a:r>
            <a:r>
              <a:rPr lang="en-US" b="1" i="1" dirty="0" smtClean="0">
                <a:solidFill>
                  <a:srgbClr val="004821"/>
                </a:solidFill>
              </a:rPr>
              <a:t>(2 Chronicles 13:5)</a:t>
            </a:r>
          </a:p>
          <a:p>
            <a:pPr algn="ctr"/>
            <a:r>
              <a:rPr lang="en-ZA" i="1" dirty="0" smtClean="0">
                <a:solidFill>
                  <a:srgbClr val="004821"/>
                </a:solidFill>
              </a:rPr>
              <a:t>“Thus said </a:t>
            </a:r>
            <a:r>
              <a:rPr lang="he-IL" i="1" dirty="0" smtClean="0">
                <a:solidFill>
                  <a:srgbClr val="004821"/>
                </a:solidFill>
              </a:rPr>
              <a:t>יהוה</a:t>
            </a:r>
            <a:r>
              <a:rPr lang="en-ZA" i="1" dirty="0" smtClean="0">
                <a:solidFill>
                  <a:srgbClr val="004821"/>
                </a:solidFill>
              </a:rPr>
              <a:t>, ‘If you could break My covenant with the day and My covenant with the night, so that there be not day and night in their season, then My covenant could also be broken with </a:t>
            </a:r>
            <a:r>
              <a:rPr lang="en-ZA" i="1" dirty="0" err="1" smtClean="0">
                <a:solidFill>
                  <a:srgbClr val="004821"/>
                </a:solidFill>
              </a:rPr>
              <a:t>Dawid</a:t>
            </a:r>
            <a:r>
              <a:rPr lang="en-ZA" i="1" dirty="0" smtClean="0">
                <a:solidFill>
                  <a:srgbClr val="004821"/>
                </a:solidFill>
              </a:rPr>
              <a:t>̱ My servant – so that he shall not have a son to reign upon his throne – and with the </a:t>
            </a:r>
            <a:r>
              <a:rPr lang="en-ZA" i="1" dirty="0" err="1" smtClean="0">
                <a:solidFill>
                  <a:srgbClr val="004821"/>
                </a:solidFill>
              </a:rPr>
              <a:t>Lĕwites</a:t>
            </a:r>
            <a:r>
              <a:rPr lang="en-ZA" i="1" dirty="0" smtClean="0">
                <a:solidFill>
                  <a:srgbClr val="004821"/>
                </a:solidFill>
              </a:rPr>
              <a:t>, the priests, My attendants. </a:t>
            </a:r>
          </a:p>
          <a:p>
            <a:pPr algn="ctr"/>
            <a:r>
              <a:rPr lang="en-US" b="1" i="1" dirty="0" smtClean="0">
                <a:solidFill>
                  <a:srgbClr val="004821"/>
                </a:solidFill>
              </a:rPr>
              <a:t>(Jeremiah 33:20-21)</a:t>
            </a:r>
          </a:p>
          <a:p>
            <a:endParaRPr lang="en-US" dirty="0" smtClean="0"/>
          </a:p>
          <a:p>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SALT AND BLESSING</a:t>
            </a:r>
            <a:endParaRPr lang="en-ZA" dirty="0"/>
          </a:p>
        </p:txBody>
      </p:sp>
      <p:sp>
        <p:nvSpPr>
          <p:cNvPr id="3" name="Content Placeholder 2"/>
          <p:cNvSpPr>
            <a:spLocks noGrp="1"/>
          </p:cNvSpPr>
          <p:nvPr>
            <p:ph idx="1"/>
          </p:nvPr>
        </p:nvSpPr>
        <p:spPr/>
        <p:txBody>
          <a:bodyPr>
            <a:normAutofit lnSpcReduction="10000"/>
          </a:bodyPr>
          <a:lstStyle/>
          <a:p>
            <a:r>
              <a:rPr lang="en-ZA" dirty="0" smtClean="0"/>
              <a:t>The salt covenant is about holiness and sanctification. We are living sacrifices and holy offerings. The salt covenant is to remind us that we are kings and priests before </a:t>
            </a:r>
            <a:r>
              <a:rPr lang="he-IL" dirty="0" smtClean="0"/>
              <a:t>יהוה</a:t>
            </a:r>
            <a:r>
              <a:rPr lang="en-ZA" dirty="0" smtClean="0"/>
              <a:t>. Our speech reveals our heart. How we approach our brother will determine the saltiness (incense) of the offering, and true worshippers will worship the Father in spirit and in truth. </a:t>
            </a:r>
          </a:p>
          <a:p>
            <a:pPr algn="ctr"/>
            <a:r>
              <a:rPr lang="en-ZA" i="1" dirty="0" smtClean="0">
                <a:solidFill>
                  <a:srgbClr val="004821"/>
                </a:solidFill>
              </a:rPr>
              <a:t>“For everyone shall be seasoned with fire, and every offering shall be seasoned with salt. </a:t>
            </a:r>
            <a:r>
              <a:rPr lang="en-ZA" b="1" i="1" dirty="0" smtClean="0">
                <a:solidFill>
                  <a:srgbClr val="004821"/>
                </a:solidFill>
              </a:rPr>
              <a:t>(Mark 9:49)</a:t>
            </a:r>
          </a:p>
          <a:p>
            <a:pPr algn="ctr"/>
            <a:r>
              <a:rPr lang="en-ZA" i="1" dirty="0" smtClean="0">
                <a:solidFill>
                  <a:srgbClr val="004821"/>
                </a:solidFill>
              </a:rPr>
              <a:t>‘And season with salt every offering of your grain offering, and do not allow the salt of the covenant of your Elohim to be lacking from your grain offering. With all your offerings you bring salt</a:t>
            </a:r>
            <a:r>
              <a:rPr lang="en-ZA" b="1" i="1" dirty="0" smtClean="0">
                <a:solidFill>
                  <a:srgbClr val="004821"/>
                </a:solidFill>
              </a:rPr>
              <a:t>. (Leviticus 2:13)</a:t>
            </a:r>
          </a:p>
          <a:p>
            <a:r>
              <a:rPr lang="en-ZA" dirty="0" smtClean="0"/>
              <a:t>What comes out of the mouth either salts the offering with blessing or removes the saltiness by harbouring wrong attitudes and cursing. </a:t>
            </a:r>
          </a:p>
          <a:p>
            <a:r>
              <a:rPr lang="en-ZA" dirty="0" smtClean="0"/>
              <a:t>The salt covenant is not only to preserve physically but spiritually as well. Our speech, as </a:t>
            </a:r>
            <a:r>
              <a:rPr lang="he-IL" dirty="0" smtClean="0"/>
              <a:t>יהושע</a:t>
            </a:r>
            <a:r>
              <a:rPr lang="en-ZA" dirty="0" smtClean="0"/>
              <a:t>’s priesthood to the Nations, is to preserve and glorify the Word of </a:t>
            </a:r>
            <a:r>
              <a:rPr lang="he-IL" dirty="0" smtClean="0"/>
              <a:t>יהוה</a:t>
            </a:r>
            <a:r>
              <a:rPr lang="en-ZA" dirty="0" smtClean="0"/>
              <a:t>. (Colossians 3:16-17; Colossians 4:6)</a:t>
            </a:r>
          </a:p>
          <a:p>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PERMISSIVE AND PERFECT WILL</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“Look, here I am. Witness against me before </a:t>
            </a:r>
            <a:r>
              <a:rPr lang="he-IL" i="1" dirty="0" smtClean="0">
                <a:solidFill>
                  <a:srgbClr val="004821"/>
                </a:solidFill>
              </a:rPr>
              <a:t>יהוה</a:t>
            </a:r>
            <a:r>
              <a:rPr lang="en-ZA" i="1" dirty="0" smtClean="0">
                <a:solidFill>
                  <a:srgbClr val="004821"/>
                </a:solidFill>
              </a:rPr>
              <a:t> and before His anointed: Whose ox have I taken, or whose donkey have I taken, or whom have I oppressed? Whom have I abused, or from whose hand have I received any bribe with which to blind my eyes? – then I restore it to you.” And they said, “You have not oppressed us or abused us, nor have you taken any bribe from anyone’s hand.”  ... “And when you saw that </a:t>
            </a:r>
            <a:r>
              <a:rPr lang="en-ZA" i="1" dirty="0" err="1" smtClean="0">
                <a:solidFill>
                  <a:srgbClr val="004821"/>
                </a:solidFill>
              </a:rPr>
              <a:t>Naḥash</a:t>
            </a:r>
            <a:r>
              <a:rPr lang="en-ZA" i="1" dirty="0" smtClean="0">
                <a:solidFill>
                  <a:srgbClr val="004821"/>
                </a:solidFill>
              </a:rPr>
              <a:t> sovereign of the children of </a:t>
            </a:r>
            <a:r>
              <a:rPr lang="en-ZA" i="1" dirty="0" err="1" smtClean="0">
                <a:solidFill>
                  <a:srgbClr val="004821"/>
                </a:solidFill>
              </a:rPr>
              <a:t>Ammon</a:t>
            </a:r>
            <a:r>
              <a:rPr lang="en-ZA" i="1" dirty="0" smtClean="0">
                <a:solidFill>
                  <a:srgbClr val="004821"/>
                </a:solidFill>
              </a:rPr>
              <a:t> came against you, you said to me, ‘No, but let a sovereign reign over us,’ when </a:t>
            </a:r>
            <a:r>
              <a:rPr lang="he-IL" i="1" dirty="0" smtClean="0">
                <a:solidFill>
                  <a:srgbClr val="004821"/>
                </a:solidFill>
              </a:rPr>
              <a:t>יהוה</a:t>
            </a:r>
            <a:r>
              <a:rPr lang="en-ZA" i="1" dirty="0" smtClean="0">
                <a:solidFill>
                  <a:srgbClr val="004821"/>
                </a:solidFill>
              </a:rPr>
              <a:t> your Elohim was your sovereign. “And now, here is the sovereign whom you have chosen and whom you have asked. And see, </a:t>
            </a:r>
            <a:r>
              <a:rPr lang="he-IL" i="1" dirty="0" smtClean="0">
                <a:solidFill>
                  <a:srgbClr val="004821"/>
                </a:solidFill>
              </a:rPr>
              <a:t>יהוה</a:t>
            </a:r>
            <a:r>
              <a:rPr lang="en-ZA" i="1" dirty="0" smtClean="0">
                <a:solidFill>
                  <a:srgbClr val="004821"/>
                </a:solidFill>
              </a:rPr>
              <a:t> has set a sovereign over you. ....“Is today not the wheat harvest? Let me call to </a:t>
            </a:r>
            <a:r>
              <a:rPr lang="he-IL" i="1" dirty="0" smtClean="0">
                <a:solidFill>
                  <a:srgbClr val="004821"/>
                </a:solidFill>
              </a:rPr>
              <a:t>יהוה</a:t>
            </a:r>
            <a:r>
              <a:rPr lang="en-ZA" i="1" dirty="0" smtClean="0">
                <a:solidFill>
                  <a:srgbClr val="004821"/>
                </a:solidFill>
              </a:rPr>
              <a:t>, so that He sends thunder and rain – know then and see that your evil is great, which you have done in the eyes of </a:t>
            </a:r>
            <a:r>
              <a:rPr lang="he-IL" i="1" dirty="0" smtClean="0">
                <a:solidFill>
                  <a:srgbClr val="004821"/>
                </a:solidFill>
              </a:rPr>
              <a:t>יהוה</a:t>
            </a:r>
            <a:r>
              <a:rPr lang="en-ZA" i="1" dirty="0" smtClean="0">
                <a:solidFill>
                  <a:srgbClr val="004821"/>
                </a:solidFill>
              </a:rPr>
              <a:t>, in asking for yourselves a sovereign.” And </a:t>
            </a:r>
            <a:r>
              <a:rPr lang="en-ZA" i="1" dirty="0" err="1" smtClean="0">
                <a:solidFill>
                  <a:srgbClr val="004821"/>
                </a:solidFill>
              </a:rPr>
              <a:t>Shemu’ĕl</a:t>
            </a:r>
            <a:r>
              <a:rPr lang="en-ZA" i="1" dirty="0" smtClean="0">
                <a:solidFill>
                  <a:srgbClr val="004821"/>
                </a:solidFill>
              </a:rPr>
              <a:t> called to </a:t>
            </a:r>
            <a:r>
              <a:rPr lang="he-IL" i="1" dirty="0" smtClean="0">
                <a:solidFill>
                  <a:srgbClr val="004821"/>
                </a:solidFill>
              </a:rPr>
              <a:t>יהוה</a:t>
            </a:r>
            <a:r>
              <a:rPr lang="en-US" i="1" dirty="0" smtClean="0">
                <a:solidFill>
                  <a:srgbClr val="004821"/>
                </a:solidFill>
              </a:rPr>
              <a:t>, and </a:t>
            </a:r>
            <a:r>
              <a:rPr lang="he-IL" i="1" dirty="0" smtClean="0">
                <a:solidFill>
                  <a:srgbClr val="004821"/>
                </a:solidFill>
              </a:rPr>
              <a:t>יהוה</a:t>
            </a:r>
            <a:r>
              <a:rPr lang="en-ZA" i="1" dirty="0" smtClean="0">
                <a:solidFill>
                  <a:srgbClr val="004821"/>
                </a:solidFill>
              </a:rPr>
              <a:t> sent thunder and rain that day. And all the people greatly feared </a:t>
            </a:r>
            <a:r>
              <a:rPr lang="he-IL" i="1" dirty="0" smtClean="0">
                <a:solidFill>
                  <a:srgbClr val="004821"/>
                </a:solidFill>
              </a:rPr>
              <a:t>יהוה</a:t>
            </a:r>
            <a:r>
              <a:rPr lang="en-ZA" i="1" dirty="0" smtClean="0">
                <a:solidFill>
                  <a:srgbClr val="004821"/>
                </a:solidFill>
              </a:rPr>
              <a:t> and </a:t>
            </a:r>
            <a:r>
              <a:rPr lang="en-ZA" i="1" dirty="0" err="1" smtClean="0">
                <a:solidFill>
                  <a:srgbClr val="004821"/>
                </a:solidFill>
              </a:rPr>
              <a:t>Shemu’ĕl</a:t>
            </a:r>
            <a:r>
              <a:rPr lang="en-ZA" i="1" dirty="0" smtClean="0">
                <a:solidFill>
                  <a:srgbClr val="004821"/>
                </a:solidFill>
              </a:rPr>
              <a:t>. And all the people said to </a:t>
            </a:r>
            <a:r>
              <a:rPr lang="en-ZA" i="1" dirty="0" err="1" smtClean="0">
                <a:solidFill>
                  <a:srgbClr val="004821"/>
                </a:solidFill>
              </a:rPr>
              <a:t>Shemu’ĕl</a:t>
            </a:r>
            <a:r>
              <a:rPr lang="en-ZA" i="1" dirty="0" smtClean="0">
                <a:solidFill>
                  <a:srgbClr val="004821"/>
                </a:solidFill>
              </a:rPr>
              <a:t>, “Pray for your servants to </a:t>
            </a:r>
            <a:r>
              <a:rPr lang="he-IL" i="1" dirty="0" smtClean="0">
                <a:solidFill>
                  <a:srgbClr val="004821"/>
                </a:solidFill>
              </a:rPr>
              <a:t>יהוה</a:t>
            </a:r>
            <a:r>
              <a:rPr lang="en-ZA" i="1" dirty="0" smtClean="0">
                <a:solidFill>
                  <a:srgbClr val="004821"/>
                </a:solidFill>
              </a:rPr>
              <a:t> your Elohim, that we do not die, for we have added to all our sins this evil of asking for ourselves a sovereign</a:t>
            </a:r>
            <a:r>
              <a:rPr lang="en-ZA" b="1" i="1" dirty="0" smtClean="0">
                <a:solidFill>
                  <a:srgbClr val="004821"/>
                </a:solidFill>
              </a:rPr>
              <a:t>.” </a:t>
            </a:r>
            <a:r>
              <a:rPr lang="en-US" b="1" i="1" dirty="0" smtClean="0">
                <a:solidFill>
                  <a:srgbClr val="004821"/>
                </a:solidFill>
              </a:rPr>
              <a:t>(1 Samuel 12:12-19)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KORAH &amp; SAMUEL</a:t>
            </a:r>
            <a:endParaRPr lang="en-ZA" dirty="0"/>
          </a:p>
        </p:txBody>
      </p:sp>
      <p:sp>
        <p:nvSpPr>
          <p:cNvPr id="3" name="Content Placeholder 2"/>
          <p:cNvSpPr>
            <a:spLocks noGrp="1"/>
          </p:cNvSpPr>
          <p:nvPr>
            <p:ph idx="1"/>
          </p:nvPr>
        </p:nvSpPr>
        <p:spPr/>
        <p:txBody>
          <a:bodyPr>
            <a:normAutofit lnSpcReduction="10000"/>
          </a:bodyPr>
          <a:lstStyle/>
          <a:p>
            <a:r>
              <a:rPr lang="en-ZA" dirty="0" smtClean="0"/>
              <a:t>The sons of </a:t>
            </a:r>
            <a:r>
              <a:rPr lang="en-ZA" dirty="0" err="1" smtClean="0"/>
              <a:t>Korach</a:t>
            </a:r>
            <a:r>
              <a:rPr lang="en-ZA" dirty="0" smtClean="0"/>
              <a:t> later became singers in the Temple of Solomon and wrote some of  the Psalms. In fact, they are credited with writing at least 11 of them. Samuel is perhaps the most famous descendant of </a:t>
            </a:r>
            <a:r>
              <a:rPr lang="en-ZA" dirty="0" err="1" smtClean="0"/>
              <a:t>Korach</a:t>
            </a:r>
            <a:r>
              <a:rPr lang="en-ZA" dirty="0" smtClean="0"/>
              <a:t>. </a:t>
            </a:r>
          </a:p>
          <a:p>
            <a:pPr algn="ctr"/>
            <a:r>
              <a:rPr lang="en-ZA" i="1" dirty="0" smtClean="0">
                <a:solidFill>
                  <a:srgbClr val="004821"/>
                </a:solidFill>
              </a:rPr>
              <a:t>And they were rendering service in song before the dwelling place of the Tent of Meeting, until </a:t>
            </a:r>
            <a:r>
              <a:rPr lang="en-ZA" i="1" dirty="0" err="1" smtClean="0">
                <a:solidFill>
                  <a:srgbClr val="004821"/>
                </a:solidFill>
              </a:rPr>
              <a:t>Shelomoh</a:t>
            </a:r>
            <a:r>
              <a:rPr lang="en-ZA" i="1" dirty="0" smtClean="0">
                <a:solidFill>
                  <a:srgbClr val="004821"/>
                </a:solidFill>
              </a:rPr>
              <a:t> had built the House of </a:t>
            </a:r>
            <a:r>
              <a:rPr lang="he-IL" i="1" dirty="0" smtClean="0">
                <a:solidFill>
                  <a:srgbClr val="004821"/>
                </a:solidFill>
              </a:rPr>
              <a:t>יהוה</a:t>
            </a:r>
            <a:r>
              <a:rPr lang="en-ZA" i="1" dirty="0" smtClean="0">
                <a:solidFill>
                  <a:srgbClr val="004821"/>
                </a:solidFill>
              </a:rPr>
              <a:t> in </a:t>
            </a:r>
            <a:r>
              <a:rPr lang="en-ZA" i="1" dirty="0" err="1" smtClean="0">
                <a:solidFill>
                  <a:srgbClr val="004821"/>
                </a:solidFill>
              </a:rPr>
              <a:t>Yerushalayim</a:t>
            </a:r>
            <a:r>
              <a:rPr lang="en-ZA" i="1" dirty="0" smtClean="0">
                <a:solidFill>
                  <a:srgbClr val="004821"/>
                </a:solidFill>
              </a:rPr>
              <a:t>, and they performed their duties according to their ruling. And these are the ones who stood with their sons: Of the sons of the </a:t>
            </a:r>
            <a:r>
              <a:rPr lang="en-ZA" i="1" dirty="0" err="1" smtClean="0">
                <a:solidFill>
                  <a:srgbClr val="004821"/>
                </a:solidFill>
              </a:rPr>
              <a:t>Qehathites</a:t>
            </a:r>
            <a:r>
              <a:rPr lang="en-ZA" i="1" dirty="0" smtClean="0">
                <a:solidFill>
                  <a:srgbClr val="004821"/>
                </a:solidFill>
              </a:rPr>
              <a:t> were </a:t>
            </a:r>
            <a:r>
              <a:rPr lang="en-ZA" i="1" dirty="0" err="1" smtClean="0">
                <a:solidFill>
                  <a:srgbClr val="004821"/>
                </a:solidFill>
              </a:rPr>
              <a:t>Hĕman</a:t>
            </a:r>
            <a:r>
              <a:rPr lang="en-ZA" i="1" dirty="0" smtClean="0">
                <a:solidFill>
                  <a:srgbClr val="004821"/>
                </a:solidFill>
              </a:rPr>
              <a:t> the singer, son of </a:t>
            </a:r>
            <a:r>
              <a:rPr lang="en-ZA" i="1" dirty="0" err="1" smtClean="0">
                <a:solidFill>
                  <a:srgbClr val="004821"/>
                </a:solidFill>
              </a:rPr>
              <a:t>Yo’ĕl</a:t>
            </a:r>
            <a:r>
              <a:rPr lang="en-ZA" i="1" dirty="0" smtClean="0">
                <a:solidFill>
                  <a:srgbClr val="004821"/>
                </a:solidFill>
              </a:rPr>
              <a:t>, son of </a:t>
            </a:r>
            <a:r>
              <a:rPr lang="en-ZA" i="1" dirty="0" err="1" smtClean="0">
                <a:solidFill>
                  <a:srgbClr val="004821"/>
                </a:solidFill>
              </a:rPr>
              <a:t>Shemu’ĕl</a:t>
            </a:r>
            <a:r>
              <a:rPr lang="en-ZA" i="1" dirty="0" smtClean="0">
                <a:solidFill>
                  <a:srgbClr val="004821"/>
                </a:solidFill>
              </a:rPr>
              <a:t>, son of </a:t>
            </a:r>
            <a:r>
              <a:rPr lang="en-ZA" i="1" dirty="0" err="1" smtClean="0">
                <a:solidFill>
                  <a:srgbClr val="004821"/>
                </a:solidFill>
              </a:rPr>
              <a:t>Elqanah</a:t>
            </a:r>
            <a:r>
              <a:rPr lang="en-ZA" i="1" dirty="0" smtClean="0">
                <a:solidFill>
                  <a:srgbClr val="004821"/>
                </a:solidFill>
              </a:rPr>
              <a:t>, son of </a:t>
            </a:r>
            <a:r>
              <a:rPr lang="en-ZA" i="1" dirty="0" err="1" smtClean="0">
                <a:solidFill>
                  <a:srgbClr val="004821"/>
                </a:solidFill>
              </a:rPr>
              <a:t>Yeroḥam</a:t>
            </a:r>
            <a:r>
              <a:rPr lang="en-ZA" i="1" dirty="0" smtClean="0">
                <a:solidFill>
                  <a:srgbClr val="004821"/>
                </a:solidFill>
              </a:rPr>
              <a:t>, son of </a:t>
            </a:r>
            <a:r>
              <a:rPr lang="en-ZA" i="1" dirty="0" err="1" smtClean="0">
                <a:solidFill>
                  <a:srgbClr val="004821"/>
                </a:solidFill>
              </a:rPr>
              <a:t>Eli’ĕl</a:t>
            </a:r>
            <a:r>
              <a:rPr lang="en-ZA" i="1" dirty="0" smtClean="0">
                <a:solidFill>
                  <a:srgbClr val="004821"/>
                </a:solidFill>
              </a:rPr>
              <a:t>, son of </a:t>
            </a:r>
            <a:r>
              <a:rPr lang="en-ZA" i="1" dirty="0" err="1" smtClean="0">
                <a:solidFill>
                  <a:srgbClr val="004821"/>
                </a:solidFill>
              </a:rPr>
              <a:t>Towah</a:t>
            </a:r>
            <a:r>
              <a:rPr lang="en-ZA" i="1" dirty="0" smtClean="0">
                <a:solidFill>
                  <a:srgbClr val="004821"/>
                </a:solidFill>
              </a:rPr>
              <a:t>̣, son of </a:t>
            </a:r>
            <a:r>
              <a:rPr lang="en-ZA" i="1" dirty="0" err="1" smtClean="0">
                <a:solidFill>
                  <a:srgbClr val="004821"/>
                </a:solidFill>
              </a:rPr>
              <a:t>Tsuph</a:t>
            </a:r>
            <a:r>
              <a:rPr lang="en-ZA" i="1" dirty="0" smtClean="0">
                <a:solidFill>
                  <a:srgbClr val="004821"/>
                </a:solidFill>
              </a:rPr>
              <a:t>, son of </a:t>
            </a:r>
            <a:r>
              <a:rPr lang="en-ZA" i="1" dirty="0" err="1" smtClean="0">
                <a:solidFill>
                  <a:srgbClr val="004821"/>
                </a:solidFill>
              </a:rPr>
              <a:t>Elqanah</a:t>
            </a:r>
            <a:r>
              <a:rPr lang="en-ZA" i="1" dirty="0" smtClean="0">
                <a:solidFill>
                  <a:srgbClr val="004821"/>
                </a:solidFill>
              </a:rPr>
              <a:t>, son of </a:t>
            </a:r>
            <a:r>
              <a:rPr lang="en-ZA" i="1" dirty="0" err="1" smtClean="0">
                <a:solidFill>
                  <a:srgbClr val="004821"/>
                </a:solidFill>
              </a:rPr>
              <a:t>Maḥath</a:t>
            </a:r>
            <a:r>
              <a:rPr lang="en-ZA" i="1" dirty="0" smtClean="0">
                <a:solidFill>
                  <a:srgbClr val="004821"/>
                </a:solidFill>
              </a:rPr>
              <a:t>, son of </a:t>
            </a:r>
            <a:r>
              <a:rPr lang="en-ZA" i="1" dirty="0" err="1" smtClean="0">
                <a:solidFill>
                  <a:srgbClr val="004821"/>
                </a:solidFill>
              </a:rPr>
              <a:t>Amasai</a:t>
            </a:r>
            <a:r>
              <a:rPr lang="en-ZA" i="1" dirty="0" smtClean="0">
                <a:solidFill>
                  <a:srgbClr val="004821"/>
                </a:solidFill>
              </a:rPr>
              <a:t>, son of </a:t>
            </a:r>
            <a:r>
              <a:rPr lang="en-ZA" i="1" dirty="0" err="1" smtClean="0">
                <a:solidFill>
                  <a:srgbClr val="004821"/>
                </a:solidFill>
              </a:rPr>
              <a:t>Elqanah</a:t>
            </a:r>
            <a:r>
              <a:rPr lang="en-ZA" i="1" dirty="0" smtClean="0">
                <a:solidFill>
                  <a:srgbClr val="004821"/>
                </a:solidFill>
              </a:rPr>
              <a:t>, son of </a:t>
            </a:r>
            <a:r>
              <a:rPr lang="en-ZA" i="1" dirty="0" err="1" smtClean="0">
                <a:solidFill>
                  <a:srgbClr val="004821"/>
                </a:solidFill>
              </a:rPr>
              <a:t>Yo’ĕl</a:t>
            </a:r>
            <a:r>
              <a:rPr lang="en-ZA" i="1" dirty="0" smtClean="0">
                <a:solidFill>
                  <a:srgbClr val="004821"/>
                </a:solidFill>
              </a:rPr>
              <a:t>, son of </a:t>
            </a:r>
            <a:r>
              <a:rPr lang="en-ZA" i="1" dirty="0" err="1" smtClean="0">
                <a:solidFill>
                  <a:srgbClr val="004821"/>
                </a:solidFill>
              </a:rPr>
              <a:t>Azaryah</a:t>
            </a:r>
            <a:r>
              <a:rPr lang="en-ZA" i="1" dirty="0" smtClean="0">
                <a:solidFill>
                  <a:srgbClr val="004821"/>
                </a:solidFill>
              </a:rPr>
              <a:t>, son of </a:t>
            </a:r>
            <a:r>
              <a:rPr lang="en-ZA" i="1" dirty="0" err="1" smtClean="0">
                <a:solidFill>
                  <a:srgbClr val="004821"/>
                </a:solidFill>
              </a:rPr>
              <a:t>Tsephanyah</a:t>
            </a:r>
            <a:r>
              <a:rPr lang="en-ZA" i="1" dirty="0" smtClean="0">
                <a:solidFill>
                  <a:srgbClr val="004821"/>
                </a:solidFill>
              </a:rPr>
              <a:t>, son of </a:t>
            </a:r>
            <a:r>
              <a:rPr lang="en-ZA" i="1" dirty="0" err="1" smtClean="0">
                <a:solidFill>
                  <a:srgbClr val="004821"/>
                </a:solidFill>
              </a:rPr>
              <a:t>Taḥath</a:t>
            </a:r>
            <a:r>
              <a:rPr lang="en-ZA" i="1" dirty="0" smtClean="0">
                <a:solidFill>
                  <a:srgbClr val="004821"/>
                </a:solidFill>
              </a:rPr>
              <a:t>, son of </a:t>
            </a:r>
            <a:r>
              <a:rPr lang="en-ZA" i="1" dirty="0" err="1" smtClean="0">
                <a:solidFill>
                  <a:srgbClr val="004821"/>
                </a:solidFill>
              </a:rPr>
              <a:t>Assir</a:t>
            </a:r>
            <a:r>
              <a:rPr lang="en-ZA" i="1" dirty="0" smtClean="0">
                <a:solidFill>
                  <a:srgbClr val="004821"/>
                </a:solidFill>
              </a:rPr>
              <a:t>, son of </a:t>
            </a:r>
            <a:r>
              <a:rPr lang="en-ZA" i="1" dirty="0" err="1" smtClean="0">
                <a:solidFill>
                  <a:srgbClr val="004821"/>
                </a:solidFill>
              </a:rPr>
              <a:t>Eḇyasaph</a:t>
            </a:r>
            <a:r>
              <a:rPr lang="en-ZA" i="1" dirty="0" smtClean="0">
                <a:solidFill>
                  <a:srgbClr val="004821"/>
                </a:solidFill>
              </a:rPr>
              <a:t>, son of </a:t>
            </a:r>
            <a:r>
              <a:rPr lang="en-ZA" i="1" dirty="0" err="1" smtClean="0">
                <a:solidFill>
                  <a:srgbClr val="004821"/>
                </a:solidFill>
              </a:rPr>
              <a:t>Qorah</a:t>
            </a:r>
            <a:r>
              <a:rPr lang="en-ZA" i="1" dirty="0" smtClean="0">
                <a:solidFill>
                  <a:srgbClr val="004821"/>
                </a:solidFill>
              </a:rPr>
              <a:t>̣, son of </a:t>
            </a:r>
            <a:r>
              <a:rPr lang="en-ZA" i="1" dirty="0" err="1" smtClean="0">
                <a:solidFill>
                  <a:srgbClr val="004821"/>
                </a:solidFill>
              </a:rPr>
              <a:t>Yitshar</a:t>
            </a:r>
            <a:r>
              <a:rPr lang="en-ZA" i="1" dirty="0" smtClean="0">
                <a:solidFill>
                  <a:srgbClr val="004821"/>
                </a:solidFill>
              </a:rPr>
              <a:t>, son of </a:t>
            </a:r>
            <a:r>
              <a:rPr lang="en-ZA" i="1" dirty="0" err="1" smtClean="0">
                <a:solidFill>
                  <a:srgbClr val="004821"/>
                </a:solidFill>
              </a:rPr>
              <a:t>Qehath</a:t>
            </a:r>
            <a:r>
              <a:rPr lang="en-ZA" i="1" dirty="0" smtClean="0">
                <a:solidFill>
                  <a:srgbClr val="004821"/>
                </a:solidFill>
              </a:rPr>
              <a:t>, son of </a:t>
            </a:r>
            <a:r>
              <a:rPr lang="en-ZA" i="1" dirty="0" err="1" smtClean="0">
                <a:solidFill>
                  <a:srgbClr val="004821"/>
                </a:solidFill>
              </a:rPr>
              <a:t>Lĕwi</a:t>
            </a:r>
            <a:r>
              <a:rPr lang="en-ZA" i="1" dirty="0" smtClean="0">
                <a:solidFill>
                  <a:srgbClr val="004821"/>
                </a:solidFill>
              </a:rPr>
              <a:t>, son of </a:t>
            </a:r>
            <a:r>
              <a:rPr lang="en-ZA" i="1" dirty="0" err="1" smtClean="0">
                <a:solidFill>
                  <a:srgbClr val="004821"/>
                </a:solidFill>
              </a:rPr>
              <a:t>Yisra’ĕl</a:t>
            </a:r>
            <a:r>
              <a:rPr lang="en-ZA" i="1" dirty="0" smtClean="0">
                <a:solidFill>
                  <a:srgbClr val="004821"/>
                </a:solidFill>
              </a:rPr>
              <a:t>. </a:t>
            </a:r>
            <a:r>
              <a:rPr lang="en-US" b="1" i="1" dirty="0" smtClean="0">
                <a:solidFill>
                  <a:srgbClr val="004821"/>
                </a:solidFill>
              </a:rPr>
              <a:t>(1 Chronicles 6:32-38)</a:t>
            </a:r>
          </a:p>
          <a:p>
            <a:r>
              <a:rPr lang="en-ZA" dirty="0" smtClean="0"/>
              <a:t>That’s how it is with Elohim; even if it takes 20 generations, there is always hope and a reward for those who love and seek to obey Him.</a:t>
            </a:r>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WARNING FROM JUDE</a:t>
            </a:r>
            <a:endParaRPr lang="en-ZA" dirty="0"/>
          </a:p>
        </p:txBody>
      </p:sp>
      <p:sp>
        <p:nvSpPr>
          <p:cNvPr id="3" name="Content Placeholder 2"/>
          <p:cNvSpPr>
            <a:spLocks noGrp="1"/>
          </p:cNvSpPr>
          <p:nvPr>
            <p:ph idx="1"/>
          </p:nvPr>
        </p:nvSpPr>
        <p:spPr/>
        <p:txBody>
          <a:bodyPr>
            <a:noAutofit/>
          </a:bodyPr>
          <a:lstStyle/>
          <a:p>
            <a:pPr algn="ctr">
              <a:lnSpc>
                <a:spcPts val="2500"/>
              </a:lnSpc>
            </a:pPr>
            <a:r>
              <a:rPr lang="en-ZA" i="1" dirty="0" smtClean="0">
                <a:solidFill>
                  <a:srgbClr val="004821"/>
                </a:solidFill>
              </a:rPr>
              <a:t>In the same way, indeed, these dreamers defile the flesh, and reject authority, and speak evil of esteemed ones. But </a:t>
            </a:r>
            <a:r>
              <a:rPr lang="en-ZA" i="1" dirty="0" err="1" smtClean="0">
                <a:solidFill>
                  <a:srgbClr val="004821"/>
                </a:solidFill>
              </a:rPr>
              <a:t>Miḵa’ĕl</a:t>
            </a:r>
            <a:r>
              <a:rPr lang="en-ZA" i="1" dirty="0" smtClean="0">
                <a:solidFill>
                  <a:srgbClr val="004821"/>
                </a:solidFill>
              </a:rPr>
              <a:t> the chief messenger, in contending with the devil, when he disputed about the body of </a:t>
            </a:r>
            <a:r>
              <a:rPr lang="en-ZA" i="1" dirty="0" err="1" smtClean="0">
                <a:solidFill>
                  <a:srgbClr val="004821"/>
                </a:solidFill>
              </a:rPr>
              <a:t>Mosheh</a:t>
            </a:r>
            <a:r>
              <a:rPr lang="en-ZA" i="1" dirty="0" smtClean="0">
                <a:solidFill>
                  <a:srgbClr val="004821"/>
                </a:solidFill>
              </a:rPr>
              <a:t>, presumed not to bring against him a blasphemous accusation, but said, “</a:t>
            </a:r>
            <a:r>
              <a:rPr lang="he-IL" i="1" dirty="0" smtClean="0">
                <a:solidFill>
                  <a:srgbClr val="004821"/>
                </a:solidFill>
              </a:rPr>
              <a:t>יהוה</a:t>
            </a:r>
            <a:r>
              <a:rPr lang="en-ZA" i="1" dirty="0" smtClean="0">
                <a:solidFill>
                  <a:srgbClr val="004821"/>
                </a:solidFill>
              </a:rPr>
              <a:t> rebuke you!” But these blaspheme that which they do not know. And that which they know naturally, like unreasoning beasts, in these they corrupt themselves. Woe to them! Because they have gone in the way of </a:t>
            </a:r>
            <a:r>
              <a:rPr lang="en-ZA" i="1" dirty="0" err="1" smtClean="0">
                <a:solidFill>
                  <a:srgbClr val="004821"/>
                </a:solidFill>
              </a:rPr>
              <a:t>Qayin</a:t>
            </a:r>
            <a:r>
              <a:rPr lang="en-ZA" i="1" dirty="0" smtClean="0">
                <a:solidFill>
                  <a:srgbClr val="004821"/>
                </a:solidFill>
              </a:rPr>
              <a:t>, and gave themselves to the delusion of </a:t>
            </a:r>
            <a:r>
              <a:rPr lang="en-ZA" i="1" dirty="0" err="1" smtClean="0">
                <a:solidFill>
                  <a:srgbClr val="004821"/>
                </a:solidFill>
              </a:rPr>
              <a:t>Bilʽam</a:t>
            </a:r>
            <a:r>
              <a:rPr lang="en-ZA" i="1" dirty="0" smtClean="0">
                <a:solidFill>
                  <a:srgbClr val="004821"/>
                </a:solidFill>
              </a:rPr>
              <a:t> for a reward, and perished in the rebellion of </a:t>
            </a:r>
            <a:r>
              <a:rPr lang="en-ZA" i="1" dirty="0" err="1" smtClean="0">
                <a:solidFill>
                  <a:srgbClr val="004821"/>
                </a:solidFill>
              </a:rPr>
              <a:t>Qorah</a:t>
            </a:r>
            <a:r>
              <a:rPr lang="en-ZA" i="1" dirty="0" smtClean="0">
                <a:solidFill>
                  <a:srgbClr val="004821"/>
                </a:solidFill>
              </a:rPr>
              <a:t>̣. These are rocky reefs in your love feasts, feasting with you, feeding themselves without fear, waterless clouds borne about by the winds, late autumn trees without fruit, twice dead, pulled up by the roots, wild waves of the sea foaming up their own shame, straying stars for whom blackness of darkness is kept forever. </a:t>
            </a:r>
          </a:p>
          <a:p>
            <a:pPr algn="ctr">
              <a:lnSpc>
                <a:spcPts val="2500"/>
              </a:lnSpc>
            </a:pPr>
            <a:r>
              <a:rPr lang="en-US" b="1" i="1" dirty="0" smtClean="0">
                <a:solidFill>
                  <a:srgbClr val="004821"/>
                </a:solidFill>
              </a:rPr>
              <a:t>(Jude 1:8-13)</a:t>
            </a:r>
          </a:p>
          <a:p>
            <a:pPr>
              <a:lnSpc>
                <a:spcPts val="2500"/>
              </a:lnSpc>
            </a:pPr>
            <a:endParaRPr lang="en-US" dirty="0" smtClean="0">
              <a:solidFill>
                <a:srgbClr val="00482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KORAH</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a:t>
            </a:r>
            <a:r>
              <a:rPr lang="en-ZA" i="1" dirty="0" err="1" smtClean="0">
                <a:solidFill>
                  <a:srgbClr val="004821"/>
                </a:solidFill>
              </a:rPr>
              <a:t>Qorah</a:t>
            </a:r>
            <a:r>
              <a:rPr lang="en-ZA" i="1" dirty="0" smtClean="0">
                <a:solidFill>
                  <a:srgbClr val="004821"/>
                </a:solidFill>
              </a:rPr>
              <a:t>̣, son of </a:t>
            </a:r>
            <a:r>
              <a:rPr lang="en-ZA" i="1" dirty="0" err="1" smtClean="0">
                <a:solidFill>
                  <a:srgbClr val="004821"/>
                </a:solidFill>
              </a:rPr>
              <a:t>Yitshar</a:t>
            </a:r>
            <a:r>
              <a:rPr lang="en-ZA" i="1" dirty="0" smtClean="0">
                <a:solidFill>
                  <a:srgbClr val="004821"/>
                </a:solidFill>
              </a:rPr>
              <a:t>, son of </a:t>
            </a:r>
            <a:r>
              <a:rPr lang="en-ZA" i="1" dirty="0" err="1" smtClean="0">
                <a:solidFill>
                  <a:srgbClr val="004821"/>
                </a:solidFill>
              </a:rPr>
              <a:t>Qehath</a:t>
            </a:r>
            <a:r>
              <a:rPr lang="en-ZA" i="1" dirty="0" smtClean="0">
                <a:solidFill>
                  <a:srgbClr val="004821"/>
                </a:solidFill>
              </a:rPr>
              <a:t>, son of </a:t>
            </a:r>
            <a:r>
              <a:rPr lang="en-ZA" i="1" dirty="0" err="1" smtClean="0">
                <a:solidFill>
                  <a:srgbClr val="004821"/>
                </a:solidFill>
              </a:rPr>
              <a:t>Lĕwi</a:t>
            </a:r>
            <a:r>
              <a:rPr lang="en-ZA" i="1" dirty="0" smtClean="0">
                <a:solidFill>
                  <a:srgbClr val="004821"/>
                </a:solidFill>
              </a:rPr>
              <a:t>, took both </a:t>
            </a:r>
            <a:r>
              <a:rPr lang="en-ZA" i="1" dirty="0" err="1" smtClean="0">
                <a:solidFill>
                  <a:srgbClr val="004821"/>
                </a:solidFill>
              </a:rPr>
              <a:t>Dathan</a:t>
            </a:r>
            <a:r>
              <a:rPr lang="en-ZA" i="1" dirty="0" smtClean="0">
                <a:solidFill>
                  <a:srgbClr val="004821"/>
                </a:solidFill>
              </a:rPr>
              <a:t> and </a:t>
            </a:r>
            <a:r>
              <a:rPr lang="en-ZA" i="1" dirty="0" err="1" smtClean="0">
                <a:solidFill>
                  <a:srgbClr val="004821"/>
                </a:solidFill>
              </a:rPr>
              <a:t>Aḇiram</a:t>
            </a:r>
            <a:r>
              <a:rPr lang="en-ZA" i="1" dirty="0" smtClean="0">
                <a:solidFill>
                  <a:srgbClr val="004821"/>
                </a:solidFill>
              </a:rPr>
              <a:t> the sons of </a:t>
            </a:r>
            <a:r>
              <a:rPr lang="en-ZA" i="1" dirty="0" err="1" smtClean="0">
                <a:solidFill>
                  <a:srgbClr val="004821"/>
                </a:solidFill>
              </a:rPr>
              <a:t>Eliyab</a:t>
            </a:r>
            <a:r>
              <a:rPr lang="en-ZA" i="1" dirty="0" smtClean="0">
                <a:solidFill>
                  <a:srgbClr val="004821"/>
                </a:solidFill>
              </a:rPr>
              <a:t>̱, and On, son of </a:t>
            </a:r>
            <a:r>
              <a:rPr lang="en-ZA" i="1" dirty="0" err="1" smtClean="0">
                <a:solidFill>
                  <a:srgbClr val="004821"/>
                </a:solidFill>
              </a:rPr>
              <a:t>Peleth</a:t>
            </a:r>
            <a:r>
              <a:rPr lang="en-ZA" i="1" dirty="0" smtClean="0">
                <a:solidFill>
                  <a:srgbClr val="004821"/>
                </a:solidFill>
              </a:rPr>
              <a:t>, sons of </a:t>
            </a:r>
            <a:r>
              <a:rPr lang="en-ZA" i="1" dirty="0" err="1" smtClean="0">
                <a:solidFill>
                  <a:srgbClr val="004821"/>
                </a:solidFill>
              </a:rPr>
              <a:t>Re’uḇĕn</a:t>
            </a:r>
            <a:r>
              <a:rPr lang="en-ZA" i="1" dirty="0" smtClean="0">
                <a:solidFill>
                  <a:srgbClr val="004821"/>
                </a:solidFill>
              </a:rPr>
              <a:t>, and they rose up before </a:t>
            </a:r>
            <a:r>
              <a:rPr lang="en-ZA" i="1" dirty="0" err="1" smtClean="0">
                <a:solidFill>
                  <a:srgbClr val="004821"/>
                </a:solidFill>
              </a:rPr>
              <a:t>Mosheh</a:t>
            </a:r>
            <a:r>
              <a:rPr lang="en-ZA" i="1" dirty="0" smtClean="0">
                <a:solidFill>
                  <a:srgbClr val="004821"/>
                </a:solidFill>
              </a:rPr>
              <a:t> with some of the children of </a:t>
            </a:r>
            <a:r>
              <a:rPr lang="en-ZA" i="1" dirty="0" err="1" smtClean="0">
                <a:solidFill>
                  <a:srgbClr val="004821"/>
                </a:solidFill>
              </a:rPr>
              <a:t>Yisra’ĕl</a:t>
            </a:r>
            <a:r>
              <a:rPr lang="en-ZA" i="1" dirty="0" smtClean="0">
                <a:solidFill>
                  <a:srgbClr val="004821"/>
                </a:solidFill>
              </a:rPr>
              <a:t>, two hundred and fifty leaders of the congregation, called ones of the meeting, men of name. </a:t>
            </a:r>
            <a:r>
              <a:rPr lang="en-ZA" b="1" i="1" dirty="0" smtClean="0">
                <a:solidFill>
                  <a:srgbClr val="004821"/>
                </a:solidFill>
              </a:rPr>
              <a:t>(Numbers 16:1-2)</a:t>
            </a:r>
          </a:p>
          <a:p>
            <a:r>
              <a:rPr lang="en-ZA" dirty="0" smtClean="0"/>
              <a:t>The </a:t>
            </a:r>
            <a:r>
              <a:rPr lang="en-ZA" dirty="0" err="1" smtClean="0"/>
              <a:t>Levitical</a:t>
            </a:r>
            <a:r>
              <a:rPr lang="en-ZA" dirty="0" smtClean="0"/>
              <a:t> family of </a:t>
            </a:r>
            <a:r>
              <a:rPr lang="en-ZA" dirty="0" err="1" smtClean="0"/>
              <a:t>Amram</a:t>
            </a:r>
            <a:r>
              <a:rPr lang="en-ZA" dirty="0" smtClean="0"/>
              <a:t> was chosen by </a:t>
            </a:r>
            <a:r>
              <a:rPr lang="he-IL" dirty="0" smtClean="0"/>
              <a:t>יהוה</a:t>
            </a:r>
            <a:r>
              <a:rPr lang="en-ZA" dirty="0" smtClean="0"/>
              <a:t> to be the priests. Aaron, being </a:t>
            </a:r>
            <a:r>
              <a:rPr lang="en-ZA" dirty="0" err="1" smtClean="0"/>
              <a:t>Amram’s</a:t>
            </a:r>
            <a:r>
              <a:rPr lang="en-ZA" dirty="0" smtClean="0"/>
              <a:t> firstborn, held the high priest position upon his birth. </a:t>
            </a:r>
            <a:r>
              <a:rPr lang="en-ZA" dirty="0" err="1" smtClean="0"/>
              <a:t>Korach</a:t>
            </a:r>
            <a:r>
              <a:rPr lang="en-ZA" dirty="0" smtClean="0"/>
              <a:t> was firstborn of </a:t>
            </a:r>
            <a:r>
              <a:rPr lang="en-ZA" dirty="0" err="1" smtClean="0"/>
              <a:t>Izhar</a:t>
            </a:r>
            <a:r>
              <a:rPr lang="en-ZA" dirty="0" smtClean="0"/>
              <a:t>, </a:t>
            </a:r>
            <a:r>
              <a:rPr lang="en-ZA" dirty="0" err="1" smtClean="0"/>
              <a:t>Kohath’s</a:t>
            </a:r>
            <a:r>
              <a:rPr lang="en-ZA" dirty="0" smtClean="0"/>
              <a:t> second son. </a:t>
            </a:r>
            <a:r>
              <a:rPr lang="en-ZA" dirty="0" err="1" smtClean="0"/>
              <a:t>Korach</a:t>
            </a:r>
            <a:r>
              <a:rPr lang="en-ZA" dirty="0" smtClean="0"/>
              <a:t> was a priest but as his father was second born, </a:t>
            </a:r>
            <a:r>
              <a:rPr lang="en-ZA" dirty="0" err="1" smtClean="0"/>
              <a:t>Korach</a:t>
            </a:r>
            <a:r>
              <a:rPr lang="en-ZA" dirty="0" smtClean="0"/>
              <a:t> could never inherit the high priest position, so he planned a coup to take the government illegally and by force.</a:t>
            </a:r>
          </a:p>
          <a:p>
            <a:r>
              <a:rPr lang="en-ZA" dirty="0" smtClean="0"/>
              <a:t>Reuben was Jacob’s firstborn, the firstborn status was taken away from him after he fell into sin. (Genesis 49:3) As </a:t>
            </a:r>
            <a:r>
              <a:rPr lang="en-ZA" i="1" dirty="0" smtClean="0"/>
              <a:t>“firstborn” </a:t>
            </a:r>
            <a:r>
              <a:rPr lang="en-ZA" dirty="0" smtClean="0"/>
              <a:t>in their immediate families, they felt they had the right and now the power together to take the leadership.</a:t>
            </a:r>
          </a:p>
          <a:p>
            <a:endParaRPr lang="en-ZA" dirty="0" smtClean="0"/>
          </a:p>
          <a:p>
            <a:endParaRPr lang="en-ZA" dirty="0" smtClean="0"/>
          </a:p>
          <a:p>
            <a:endParaRPr lang="en-ZA" dirty="0" smtClean="0"/>
          </a:p>
          <a:p>
            <a:endParaRPr lang="en-ZA"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effectLst/>
              </a:rPr>
              <a:t>GENEALOGY CHART</a:t>
            </a:r>
            <a:endParaRPr lang="en-ZA" dirty="0">
              <a:effectLst/>
            </a:endParaRPr>
          </a:p>
        </p:txBody>
      </p:sp>
      <p:sp>
        <p:nvSpPr>
          <p:cNvPr id="3" name="Content Placeholder 2"/>
          <p:cNvSpPr>
            <a:spLocks noGrp="1"/>
          </p:cNvSpPr>
          <p:nvPr>
            <p:ph idx="1"/>
          </p:nvPr>
        </p:nvSpPr>
        <p:spPr>
          <a:xfrm>
            <a:off x="251520" y="1600200"/>
            <a:ext cx="8712968" cy="4525963"/>
          </a:xfrm>
        </p:spPr>
        <p:txBody>
          <a:bodyPr>
            <a:noAutofit/>
          </a:bodyPr>
          <a:lstStyle/>
          <a:p>
            <a:pPr algn="just"/>
            <a:r>
              <a:rPr lang="en-ZA" sz="2400" dirty="0" smtClean="0"/>
              <a:t>JACOB  	</a:t>
            </a:r>
            <a:r>
              <a:rPr lang="en-ZA" sz="2400" dirty="0" smtClean="0">
                <a:solidFill>
                  <a:schemeClr val="accent2">
                    <a:lumMod val="75000"/>
                  </a:schemeClr>
                </a:solidFill>
              </a:rPr>
              <a:t>REUBEN	</a:t>
            </a:r>
            <a:r>
              <a:rPr lang="en-ZA" sz="2400" dirty="0" smtClean="0">
                <a:solidFill>
                  <a:schemeClr val="accent6">
                    <a:lumMod val="75000"/>
                  </a:schemeClr>
                </a:solidFill>
              </a:rPr>
              <a:t>ELIAB	</a:t>
            </a:r>
            <a:r>
              <a:rPr lang="en-ZA" sz="2400" dirty="0" smtClean="0">
                <a:solidFill>
                  <a:schemeClr val="accent2">
                    <a:lumMod val="75000"/>
                  </a:schemeClr>
                </a:solidFill>
              </a:rPr>
              <a:t>	</a:t>
            </a:r>
            <a:r>
              <a:rPr lang="en-ZA" sz="2400" dirty="0" smtClean="0">
                <a:solidFill>
                  <a:schemeClr val="accent3">
                    <a:lumMod val="60000"/>
                    <a:lumOff val="40000"/>
                  </a:schemeClr>
                </a:solidFill>
              </a:rPr>
              <a:t>DATBAN</a:t>
            </a:r>
          </a:p>
          <a:p>
            <a:pPr algn="just"/>
            <a:r>
              <a:rPr lang="en-ZA" sz="2400" dirty="0" smtClean="0">
                <a:solidFill>
                  <a:schemeClr val="accent3">
                    <a:lumMod val="60000"/>
                    <a:lumOff val="40000"/>
                  </a:schemeClr>
                </a:solidFill>
              </a:rPr>
              <a:t>						ABIRAM</a:t>
            </a:r>
          </a:p>
          <a:p>
            <a:pPr algn="just"/>
            <a:r>
              <a:rPr lang="en-ZA" sz="2400" dirty="0" smtClean="0">
                <a:solidFill>
                  <a:schemeClr val="accent2">
                    <a:lumMod val="75000"/>
                  </a:schemeClr>
                </a:solidFill>
              </a:rPr>
              <a:t>				</a:t>
            </a:r>
            <a:r>
              <a:rPr lang="en-ZA" sz="2400" dirty="0" smtClean="0">
                <a:solidFill>
                  <a:schemeClr val="accent6">
                    <a:lumMod val="75000"/>
                  </a:schemeClr>
                </a:solidFill>
              </a:rPr>
              <a:t>PELETH</a:t>
            </a:r>
            <a:r>
              <a:rPr lang="en-ZA" sz="2400" dirty="0" smtClean="0">
                <a:solidFill>
                  <a:schemeClr val="accent2">
                    <a:lumMod val="75000"/>
                  </a:schemeClr>
                </a:solidFill>
              </a:rPr>
              <a:t>	</a:t>
            </a:r>
            <a:r>
              <a:rPr lang="en-ZA" sz="2400" dirty="0" smtClean="0">
                <a:solidFill>
                  <a:schemeClr val="accent3">
                    <a:lumMod val="60000"/>
                    <a:lumOff val="40000"/>
                  </a:schemeClr>
                </a:solidFill>
              </a:rPr>
              <a:t>ON</a:t>
            </a:r>
          </a:p>
          <a:p>
            <a:pPr algn="just"/>
            <a:r>
              <a:rPr lang="en-ZA" sz="2400" dirty="0" smtClean="0">
                <a:solidFill>
                  <a:schemeClr val="accent2">
                    <a:lumMod val="75000"/>
                  </a:schemeClr>
                </a:solidFill>
              </a:rPr>
              <a:t>		SIMEON	</a:t>
            </a:r>
          </a:p>
          <a:p>
            <a:pPr algn="just"/>
            <a:r>
              <a:rPr lang="en-ZA" sz="2400" dirty="0" smtClean="0">
                <a:solidFill>
                  <a:schemeClr val="accent2">
                    <a:lumMod val="75000"/>
                  </a:schemeClr>
                </a:solidFill>
              </a:rPr>
              <a:t>		LEVI</a:t>
            </a:r>
            <a:r>
              <a:rPr lang="en-ZA" sz="2400" dirty="0" smtClean="0"/>
              <a:t>		</a:t>
            </a:r>
            <a:r>
              <a:rPr lang="en-ZA" sz="2400" dirty="0" smtClean="0">
                <a:solidFill>
                  <a:schemeClr val="accent6">
                    <a:lumMod val="75000"/>
                  </a:schemeClr>
                </a:solidFill>
              </a:rPr>
              <a:t>GERSHON	</a:t>
            </a:r>
          </a:p>
          <a:p>
            <a:pPr algn="just"/>
            <a:r>
              <a:rPr lang="en-ZA" sz="2400" dirty="0" smtClean="0">
                <a:solidFill>
                  <a:schemeClr val="accent6">
                    <a:lumMod val="75000"/>
                  </a:schemeClr>
                </a:solidFill>
              </a:rPr>
              <a:t>				KOHATH</a:t>
            </a:r>
            <a:r>
              <a:rPr lang="en-ZA" sz="2400" dirty="0" smtClean="0"/>
              <a:t>	</a:t>
            </a:r>
            <a:r>
              <a:rPr lang="en-ZA" sz="2400" dirty="0" smtClean="0">
                <a:solidFill>
                  <a:schemeClr val="accent3">
                    <a:lumMod val="60000"/>
                    <a:lumOff val="40000"/>
                  </a:schemeClr>
                </a:solidFill>
              </a:rPr>
              <a:t>AMRAN</a:t>
            </a:r>
            <a:r>
              <a:rPr lang="en-ZA" sz="2400" dirty="0" smtClean="0"/>
              <a:t>	</a:t>
            </a:r>
            <a:r>
              <a:rPr lang="en-ZA" sz="2400" dirty="0" smtClean="0">
                <a:solidFill>
                  <a:srgbClr val="03B90C"/>
                </a:solidFill>
              </a:rPr>
              <a:t>AARON</a:t>
            </a:r>
          </a:p>
          <a:p>
            <a:pPr algn="just"/>
            <a:r>
              <a:rPr lang="en-ZA" sz="2400" dirty="0" smtClean="0">
                <a:solidFill>
                  <a:srgbClr val="03B90C"/>
                </a:solidFill>
              </a:rPr>
              <a:t>								MOSES</a:t>
            </a:r>
          </a:p>
          <a:p>
            <a:pPr algn="just"/>
            <a:r>
              <a:rPr lang="en-ZA" sz="2400" dirty="0" smtClean="0"/>
              <a:t>						</a:t>
            </a:r>
            <a:r>
              <a:rPr lang="en-ZA" sz="2400" dirty="0" smtClean="0">
                <a:solidFill>
                  <a:schemeClr val="accent3">
                    <a:lumMod val="60000"/>
                    <a:lumOff val="40000"/>
                  </a:schemeClr>
                </a:solidFill>
              </a:rPr>
              <a:t>IZHAR		</a:t>
            </a:r>
            <a:r>
              <a:rPr lang="en-ZA" sz="2400" dirty="0" smtClean="0">
                <a:solidFill>
                  <a:srgbClr val="03B90C"/>
                </a:solidFill>
              </a:rPr>
              <a:t>KORACH</a:t>
            </a:r>
          </a:p>
          <a:p>
            <a:pPr algn="just"/>
            <a:r>
              <a:rPr lang="en-ZA" sz="2400" dirty="0" smtClean="0">
                <a:solidFill>
                  <a:schemeClr val="accent3">
                    <a:lumMod val="60000"/>
                    <a:lumOff val="40000"/>
                  </a:schemeClr>
                </a:solidFill>
              </a:rPr>
              <a:t>						HEBRON</a:t>
            </a:r>
          </a:p>
          <a:p>
            <a:pPr algn="just"/>
            <a:r>
              <a:rPr lang="en-ZA" sz="2400" dirty="0" smtClean="0">
                <a:solidFill>
                  <a:schemeClr val="accent3">
                    <a:lumMod val="60000"/>
                    <a:lumOff val="40000"/>
                  </a:schemeClr>
                </a:solidFill>
              </a:rPr>
              <a:t>						UZZIEL</a:t>
            </a:r>
          </a:p>
          <a:p>
            <a:pPr algn="just"/>
            <a:r>
              <a:rPr lang="en-ZA" sz="2400" dirty="0" smtClean="0"/>
              <a:t>				</a:t>
            </a:r>
            <a:r>
              <a:rPr lang="en-ZA" sz="2400" dirty="0" smtClean="0">
                <a:solidFill>
                  <a:schemeClr val="accent6">
                    <a:lumMod val="75000"/>
                  </a:schemeClr>
                </a:solidFill>
              </a:rPr>
              <a:t>MERARI</a:t>
            </a:r>
          </a:p>
          <a:p>
            <a:pPr algn="just"/>
            <a:endParaRPr lang="en-ZA" sz="2400" dirty="0"/>
          </a:p>
        </p:txBody>
      </p:sp>
      <p:cxnSp>
        <p:nvCxnSpPr>
          <p:cNvPr id="5" name="Straight Connector 4"/>
          <p:cNvCxnSpPr/>
          <p:nvPr/>
        </p:nvCxnSpPr>
        <p:spPr>
          <a:xfrm rot="5400000">
            <a:off x="935596" y="2744924"/>
            <a:ext cx="1800200"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rot="5400000">
            <a:off x="3347864" y="2276872"/>
            <a:ext cx="864096"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5400000">
            <a:off x="2447764" y="4905164"/>
            <a:ext cx="2664296"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5364088" y="2060848"/>
            <a:ext cx="576064"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4752020" y="4905164"/>
            <a:ext cx="1800200"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7272300" y="4257092"/>
            <a:ext cx="504056" cy="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SEPARATING ONESELF</a:t>
            </a:r>
            <a:endParaRPr lang="en-ZA" dirty="0"/>
          </a:p>
        </p:txBody>
      </p:sp>
      <p:sp>
        <p:nvSpPr>
          <p:cNvPr id="3" name="Content Placeholder 2"/>
          <p:cNvSpPr>
            <a:spLocks noGrp="1"/>
          </p:cNvSpPr>
          <p:nvPr>
            <p:ph idx="1"/>
          </p:nvPr>
        </p:nvSpPr>
        <p:spPr/>
        <p:txBody>
          <a:bodyPr>
            <a:normAutofit lnSpcReduction="10000"/>
          </a:bodyPr>
          <a:lstStyle/>
          <a:p>
            <a:r>
              <a:rPr lang="en-ZA" dirty="0" smtClean="0"/>
              <a:t>Stone </a:t>
            </a:r>
            <a:r>
              <a:rPr lang="en-ZA" dirty="0" err="1" smtClean="0"/>
              <a:t>TaNaK</a:t>
            </a:r>
            <a:r>
              <a:rPr lang="en-ZA" dirty="0" smtClean="0"/>
              <a:t>, verse 1 translates; </a:t>
            </a:r>
            <a:r>
              <a:rPr lang="en-ZA" i="1" dirty="0" err="1" smtClean="0">
                <a:solidFill>
                  <a:srgbClr val="C00000"/>
                </a:solidFill>
              </a:rPr>
              <a:t>Korach</a:t>
            </a:r>
            <a:r>
              <a:rPr lang="en-ZA" i="1" dirty="0" smtClean="0">
                <a:solidFill>
                  <a:srgbClr val="C00000"/>
                </a:solidFill>
              </a:rPr>
              <a:t> son of </a:t>
            </a:r>
            <a:r>
              <a:rPr lang="en-ZA" i="1" dirty="0" err="1" smtClean="0">
                <a:solidFill>
                  <a:srgbClr val="C00000"/>
                </a:solidFill>
              </a:rPr>
              <a:t>Izhar</a:t>
            </a:r>
            <a:r>
              <a:rPr lang="en-ZA" i="1" dirty="0" smtClean="0">
                <a:solidFill>
                  <a:srgbClr val="C00000"/>
                </a:solidFill>
              </a:rPr>
              <a:t> son of </a:t>
            </a:r>
            <a:r>
              <a:rPr lang="en-ZA" i="1" dirty="0" err="1" smtClean="0">
                <a:solidFill>
                  <a:srgbClr val="C00000"/>
                </a:solidFill>
              </a:rPr>
              <a:t>Kohath</a:t>
            </a:r>
            <a:r>
              <a:rPr lang="en-ZA" i="1" dirty="0" smtClean="0">
                <a:solidFill>
                  <a:srgbClr val="C00000"/>
                </a:solidFill>
              </a:rPr>
              <a:t> son of Levi separated himself with </a:t>
            </a:r>
            <a:r>
              <a:rPr lang="en-ZA" i="1" dirty="0" err="1" smtClean="0">
                <a:solidFill>
                  <a:srgbClr val="C00000"/>
                </a:solidFill>
              </a:rPr>
              <a:t>Dathan</a:t>
            </a:r>
            <a:r>
              <a:rPr lang="en-ZA" i="1" dirty="0" smtClean="0">
                <a:solidFill>
                  <a:srgbClr val="C00000"/>
                </a:solidFill>
              </a:rPr>
              <a:t> and </a:t>
            </a:r>
            <a:r>
              <a:rPr lang="en-ZA" i="1" dirty="0" err="1" smtClean="0">
                <a:solidFill>
                  <a:srgbClr val="C00000"/>
                </a:solidFill>
              </a:rPr>
              <a:t>Abiram</a:t>
            </a:r>
            <a:r>
              <a:rPr lang="en-ZA" i="1" dirty="0" smtClean="0">
                <a:solidFill>
                  <a:srgbClr val="C00000"/>
                </a:solidFill>
              </a:rPr>
              <a:t>, sons of </a:t>
            </a:r>
            <a:r>
              <a:rPr lang="en-ZA" i="1" dirty="0" err="1" smtClean="0">
                <a:solidFill>
                  <a:srgbClr val="C00000"/>
                </a:solidFill>
              </a:rPr>
              <a:t>Eliab</a:t>
            </a:r>
            <a:r>
              <a:rPr lang="en-ZA" i="1" dirty="0" smtClean="0">
                <a:solidFill>
                  <a:srgbClr val="C00000"/>
                </a:solidFill>
              </a:rPr>
              <a:t>, and On son of </a:t>
            </a:r>
            <a:r>
              <a:rPr lang="en-ZA" i="1" dirty="0" err="1" smtClean="0">
                <a:solidFill>
                  <a:srgbClr val="C00000"/>
                </a:solidFill>
              </a:rPr>
              <a:t>Peleth</a:t>
            </a:r>
            <a:r>
              <a:rPr lang="en-ZA" i="1" dirty="0" smtClean="0">
                <a:solidFill>
                  <a:srgbClr val="C00000"/>
                </a:solidFill>
              </a:rPr>
              <a:t>, the offspring of </a:t>
            </a:r>
            <a:r>
              <a:rPr lang="en-ZA" i="1" dirty="0" err="1" smtClean="0">
                <a:solidFill>
                  <a:srgbClr val="C00000"/>
                </a:solidFill>
              </a:rPr>
              <a:t>Re‟uben</a:t>
            </a:r>
            <a:r>
              <a:rPr lang="en-ZA" i="1" dirty="0" smtClean="0">
                <a:solidFill>
                  <a:srgbClr val="C00000"/>
                </a:solidFill>
              </a:rPr>
              <a:t>. </a:t>
            </a:r>
          </a:p>
          <a:p>
            <a:r>
              <a:rPr lang="en-ZA" dirty="0" smtClean="0"/>
              <a:t>Based on the original scriptures we note that </a:t>
            </a:r>
            <a:r>
              <a:rPr lang="en-ZA" dirty="0" err="1" smtClean="0"/>
              <a:t>Korach</a:t>
            </a:r>
            <a:r>
              <a:rPr lang="en-ZA" dirty="0" smtClean="0"/>
              <a:t> separated himself with these three leaders from </a:t>
            </a:r>
            <a:r>
              <a:rPr lang="en-ZA" dirty="0" err="1" smtClean="0"/>
              <a:t>Re’uben</a:t>
            </a:r>
            <a:r>
              <a:rPr lang="en-ZA" dirty="0" smtClean="0"/>
              <a:t> and </a:t>
            </a:r>
            <a:r>
              <a:rPr lang="en-ZA" dirty="0" err="1" smtClean="0"/>
              <a:t>Zebulun</a:t>
            </a:r>
            <a:r>
              <a:rPr lang="en-ZA" dirty="0" smtClean="0"/>
              <a:t>. They separated from the community of </a:t>
            </a:r>
            <a:r>
              <a:rPr lang="en-ZA" dirty="0" err="1" smtClean="0"/>
              <a:t>Yisra’el</a:t>
            </a:r>
            <a:r>
              <a:rPr lang="en-ZA" dirty="0" smtClean="0"/>
              <a:t>. </a:t>
            </a:r>
          </a:p>
          <a:p>
            <a:pPr algn="ctr"/>
            <a:r>
              <a:rPr lang="en-ZA" i="1" dirty="0" smtClean="0">
                <a:solidFill>
                  <a:srgbClr val="004821"/>
                </a:solidFill>
              </a:rPr>
              <a:t>The separatist seeks his own desire; He breaks out against all sound wisdom. </a:t>
            </a:r>
            <a:r>
              <a:rPr lang="en-ZA" b="1" i="1" dirty="0" smtClean="0">
                <a:solidFill>
                  <a:srgbClr val="004821"/>
                </a:solidFill>
              </a:rPr>
              <a:t>(Proverbs 18:1)</a:t>
            </a:r>
          </a:p>
          <a:p>
            <a:r>
              <a:rPr lang="en-ZA" dirty="0" smtClean="0"/>
              <a:t>Torah was designed and written to be </a:t>
            </a:r>
            <a:r>
              <a:rPr lang="en-ZA" i="1" dirty="0" smtClean="0"/>
              <a:t>“walked-out” </a:t>
            </a:r>
            <a:r>
              <a:rPr lang="en-ZA" dirty="0" smtClean="0"/>
              <a:t>in community. There’s no room for isolationism in Torah. In fact it warns  us against such selfishness. This comes from a distortion of vision that led to such dire consequences for </a:t>
            </a:r>
            <a:r>
              <a:rPr lang="en-ZA" dirty="0" err="1" smtClean="0"/>
              <a:t>Korach</a:t>
            </a:r>
            <a:r>
              <a:rPr lang="en-ZA" dirty="0" smtClean="0"/>
              <a:t> and those who listened to him. In </a:t>
            </a:r>
            <a:r>
              <a:rPr lang="en-ZA" dirty="0" err="1" smtClean="0"/>
              <a:t>Korach's</a:t>
            </a:r>
            <a:r>
              <a:rPr lang="en-ZA" dirty="0" smtClean="0"/>
              <a:t> case, the distortion lay in the way man views his fellow man: </a:t>
            </a:r>
            <a:r>
              <a:rPr lang="en-ZA" i="1" dirty="0" err="1" smtClean="0">
                <a:solidFill>
                  <a:schemeClr val="accent5">
                    <a:lumMod val="50000"/>
                  </a:schemeClr>
                </a:solidFill>
              </a:rPr>
              <a:t>Korach</a:t>
            </a:r>
            <a:r>
              <a:rPr lang="en-ZA" i="1" dirty="0" smtClean="0">
                <a:solidFill>
                  <a:schemeClr val="accent5">
                    <a:lumMod val="50000"/>
                  </a:schemeClr>
                </a:solidFill>
              </a:rPr>
              <a:t> could not bear to see another more prominent than himself. "Why is Moses the king, Aaron the high priest. and </a:t>
            </a:r>
            <a:r>
              <a:rPr lang="en-ZA" i="1" dirty="0" err="1" smtClean="0">
                <a:solidFill>
                  <a:schemeClr val="accent5">
                    <a:lumMod val="50000"/>
                  </a:schemeClr>
                </a:solidFill>
              </a:rPr>
              <a:t>Korach</a:t>
            </a:r>
            <a:r>
              <a:rPr lang="en-ZA" i="1" dirty="0" smtClean="0">
                <a:solidFill>
                  <a:schemeClr val="accent5">
                    <a:lumMod val="50000"/>
                  </a:schemeClr>
                </a:solidFill>
              </a:rPr>
              <a:t> just another Levite?"</a:t>
            </a:r>
            <a:endParaRPr lang="en-ZA" i="1" dirty="0">
              <a:solidFill>
                <a:schemeClr val="accent5">
                  <a:lumMod val="50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KORAH AND ANTI-CHRIST</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Let no one deceive you in any way, because the falling away is to come first, and the man of lawlessness is to be revealed, the son of destruction, who opposes and exalts himself above all that is called Elohim or that is worshipped, so that he sits as Elohim in the Dwelling Place of Elohim, showing himself that he is Elohim. </a:t>
            </a:r>
            <a:r>
              <a:rPr lang="en-ZA" b="1" i="1" dirty="0" smtClean="0">
                <a:solidFill>
                  <a:srgbClr val="004821"/>
                </a:solidFill>
              </a:rPr>
              <a:t>(2 Thessalonians 2:3-4)</a:t>
            </a:r>
          </a:p>
          <a:p>
            <a:pPr algn="ctr"/>
            <a:r>
              <a:rPr lang="en-ZA" i="1" dirty="0" smtClean="0">
                <a:solidFill>
                  <a:srgbClr val="004821"/>
                </a:solidFill>
              </a:rPr>
              <a:t>“And then many shall stumble, and they shall deliver up one another, and shall hate one another. “And many false prophets shall rise up and lead many astray. “And because of the increase in lawlessness, the love of many shall become cold. “But he who shall have endured to the end shall be saved</a:t>
            </a:r>
            <a:r>
              <a:rPr lang="en-ZA" b="1" i="1" dirty="0" smtClean="0">
                <a:solidFill>
                  <a:srgbClr val="004821"/>
                </a:solidFill>
              </a:rPr>
              <a:t>. (Matthew 24:10-13)</a:t>
            </a:r>
          </a:p>
          <a:p>
            <a:r>
              <a:rPr lang="en-ZA" dirty="0" smtClean="0"/>
              <a:t>The generations will fall away before the return of </a:t>
            </a:r>
            <a:r>
              <a:rPr lang="he-IL" dirty="0" smtClean="0"/>
              <a:t>יהושע</a:t>
            </a:r>
            <a:r>
              <a:rPr lang="en-ZA" dirty="0" smtClean="0"/>
              <a:t> as a direct result of the inability of religious people to discern between the power and the authority of the </a:t>
            </a:r>
            <a:r>
              <a:rPr lang="en-ZA" dirty="0" err="1" smtClean="0"/>
              <a:t>Ruach</a:t>
            </a:r>
            <a:r>
              <a:rPr lang="en-ZA" dirty="0" smtClean="0"/>
              <a:t> </a:t>
            </a:r>
            <a:r>
              <a:rPr lang="en-ZA" dirty="0" err="1" smtClean="0"/>
              <a:t>HaKodesh</a:t>
            </a:r>
            <a:r>
              <a:rPr lang="en-ZA" dirty="0" smtClean="0"/>
              <a:t> and the power and authority of man. Replacing the word of God with the doctrines of man. </a:t>
            </a:r>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WHOLE COMMUNITY IS HOLY?</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they assembled against </a:t>
            </a:r>
            <a:r>
              <a:rPr lang="en-ZA" i="1" dirty="0" err="1" smtClean="0">
                <a:solidFill>
                  <a:srgbClr val="004821"/>
                </a:solidFill>
              </a:rPr>
              <a:t>Mosheh</a:t>
            </a:r>
            <a:r>
              <a:rPr lang="en-ZA" i="1" dirty="0" smtClean="0">
                <a:solidFill>
                  <a:srgbClr val="004821"/>
                </a:solidFill>
              </a:rPr>
              <a:t> and against </a:t>
            </a:r>
            <a:r>
              <a:rPr lang="en-ZA" i="1" dirty="0" err="1" smtClean="0">
                <a:solidFill>
                  <a:srgbClr val="004821"/>
                </a:solidFill>
              </a:rPr>
              <a:t>Aharon</a:t>
            </a:r>
            <a:r>
              <a:rPr lang="en-ZA" i="1" dirty="0" smtClean="0">
                <a:solidFill>
                  <a:srgbClr val="004821"/>
                </a:solidFill>
              </a:rPr>
              <a:t>, and said to them, “Enough of you! For all the congregation is set-apart, all of them, and </a:t>
            </a:r>
            <a:r>
              <a:rPr lang="he-IL" i="1" dirty="0" smtClean="0">
                <a:solidFill>
                  <a:srgbClr val="004821"/>
                </a:solidFill>
              </a:rPr>
              <a:t>יהוה</a:t>
            </a:r>
            <a:r>
              <a:rPr lang="en-ZA" i="1" dirty="0" smtClean="0">
                <a:solidFill>
                  <a:srgbClr val="004821"/>
                </a:solidFill>
              </a:rPr>
              <a:t> is in their midst. Why then do you lift up yourselves above the assembly of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(Numbers 16:3)</a:t>
            </a:r>
          </a:p>
          <a:p>
            <a:r>
              <a:rPr lang="en-ZA" dirty="0" smtClean="0"/>
              <a:t>Why the assumption that the whole community is holy?</a:t>
            </a:r>
          </a:p>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saying, “Speak to the children of </a:t>
            </a:r>
            <a:r>
              <a:rPr lang="en-ZA" i="1" dirty="0" err="1" smtClean="0">
                <a:solidFill>
                  <a:srgbClr val="004821"/>
                </a:solidFill>
              </a:rPr>
              <a:t>Yisra’ĕl</a:t>
            </a:r>
            <a:r>
              <a:rPr lang="en-ZA" i="1" dirty="0" smtClean="0">
                <a:solidFill>
                  <a:srgbClr val="004821"/>
                </a:solidFill>
              </a:rPr>
              <a:t>, and you shall say to them to make </a:t>
            </a:r>
            <a:r>
              <a:rPr lang="en-ZA" i="1" dirty="0" err="1" smtClean="0">
                <a:solidFill>
                  <a:srgbClr val="004821"/>
                </a:solidFill>
              </a:rPr>
              <a:t>tzitziyot</a:t>
            </a:r>
            <a:r>
              <a:rPr lang="en-ZA" i="1" dirty="0" smtClean="0">
                <a:solidFill>
                  <a:srgbClr val="004821"/>
                </a:solidFill>
              </a:rPr>
              <a:t> on the corners of their garments throughout their generations, and to put a blue cord in the </a:t>
            </a:r>
            <a:r>
              <a:rPr lang="en-ZA" i="1" dirty="0" err="1" smtClean="0">
                <a:solidFill>
                  <a:srgbClr val="004821"/>
                </a:solidFill>
              </a:rPr>
              <a:t>tzitzit</a:t>
            </a:r>
            <a:r>
              <a:rPr lang="en-ZA" i="1" dirty="0" smtClean="0">
                <a:solidFill>
                  <a:srgbClr val="004821"/>
                </a:solidFill>
              </a:rPr>
              <a:t> of the corners. “And it shall be to you for a </a:t>
            </a:r>
            <a:r>
              <a:rPr lang="en-ZA" i="1" dirty="0" err="1" smtClean="0">
                <a:solidFill>
                  <a:srgbClr val="004821"/>
                </a:solidFill>
              </a:rPr>
              <a:t>tzitzit</a:t>
            </a:r>
            <a:r>
              <a:rPr lang="en-ZA" i="1" dirty="0" smtClean="0">
                <a:solidFill>
                  <a:srgbClr val="004821"/>
                </a:solidFill>
              </a:rPr>
              <a:t>, and you shall see it, and shall remember all the commands of </a:t>
            </a:r>
            <a:r>
              <a:rPr lang="he-IL" i="1" dirty="0" smtClean="0">
                <a:solidFill>
                  <a:srgbClr val="004821"/>
                </a:solidFill>
              </a:rPr>
              <a:t>יהוה</a:t>
            </a:r>
            <a:r>
              <a:rPr lang="en-ZA" i="1" dirty="0" smtClean="0">
                <a:solidFill>
                  <a:srgbClr val="004821"/>
                </a:solidFill>
              </a:rPr>
              <a:t> and shall do them, and not search after your own heart and your own eyes after which you went whoring, so that you remember, and shall do all My commands, and be set-apart unto your Elohim. </a:t>
            </a:r>
            <a:r>
              <a:rPr lang="en-US" b="1" i="1" dirty="0" smtClean="0">
                <a:solidFill>
                  <a:srgbClr val="004821"/>
                </a:solidFill>
              </a:rPr>
              <a:t>(Numbers 15:37-40)</a:t>
            </a:r>
          </a:p>
          <a:p>
            <a:endParaRPr lang="en-US" dirty="0" smtClean="0"/>
          </a:p>
          <a:p>
            <a:endParaRPr lang="en-ZA" dirty="0" smtClean="0"/>
          </a:p>
          <a:p>
            <a:endParaRPr lang="en-ZA" dirty="0" smtClean="0"/>
          </a:p>
          <a:p>
            <a:endParaRPr lang="en-ZA" dirty="0" smtClean="0"/>
          </a:p>
          <a:p>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35994</TotalTime>
  <Words>5938</Words>
  <Application>Microsoft Office PowerPoint</Application>
  <PresentationFormat>On-screen Show (4:3)</PresentationFormat>
  <Paragraphs>207</Paragraphs>
  <Slides>39</Slides>
  <Notes>1</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Slide 1</vt:lpstr>
      <vt:lpstr>RECOGNITION</vt:lpstr>
      <vt:lpstr>KORACH -“Korah”</vt:lpstr>
      <vt:lpstr>WARNING FROM JUDE</vt:lpstr>
      <vt:lpstr>KORAH</vt:lpstr>
      <vt:lpstr>GENEALOGY CHART</vt:lpstr>
      <vt:lpstr>SEPARATING ONESELF</vt:lpstr>
      <vt:lpstr>KORAH AND ANTI-CHRIST</vt:lpstr>
      <vt:lpstr>WHOLE COMMUNITY IS HOLY?</vt:lpstr>
      <vt:lpstr>ROSE-UP BEFORE</vt:lpstr>
      <vt:lpstr>MOSES AND AARON</vt:lpstr>
      <vt:lpstr>COVENANTS</vt:lpstr>
      <vt:lpstr>KING AND PRIEST</vt:lpstr>
      <vt:lpstr>IN SPIRIT AND TRUTH </vt:lpstr>
      <vt:lpstr>BLASPHEMY OF THE HOLY SPIRIT</vt:lpstr>
      <vt:lpstr>DATAM AND AVIRAM</vt:lpstr>
      <vt:lpstr>1st TEST</vt:lpstr>
      <vt:lpstr>MOSES</vt:lpstr>
      <vt:lpstr>2nd TEST</vt:lpstr>
      <vt:lpstr>PUBLIC REBELLION &amp; JUDGEMENT</vt:lpstr>
      <vt:lpstr>THE NEXT CYCLE</vt:lpstr>
      <vt:lpstr>GEHENNOM</vt:lpstr>
      <vt:lpstr>LEADERSHIP EXAMPLE</vt:lpstr>
      <vt:lpstr>SENSORS</vt:lpstr>
      <vt:lpstr>VERY NEXT DAY</vt:lpstr>
      <vt:lpstr>14700</vt:lpstr>
      <vt:lpstr>AARON STAFF</vt:lpstr>
      <vt:lpstr>STAFF</vt:lpstr>
      <vt:lpstr>AARON &amp; TODAY</vt:lpstr>
      <vt:lpstr>PRIEST PRIVILEGES</vt:lpstr>
      <vt:lpstr>PRIEST RESPONSIBILITIES</vt:lpstr>
      <vt:lpstr>LEVITICAL OFFERINGS</vt:lpstr>
      <vt:lpstr>TITHE &amp; TERUMAH</vt:lpstr>
      <vt:lpstr>COVENANT OF SALT</vt:lpstr>
      <vt:lpstr>WHAT IS SALT?</vt:lpstr>
      <vt:lpstr>DAVID AND SALT</vt:lpstr>
      <vt:lpstr>SALT AND BLESSING</vt:lpstr>
      <vt:lpstr>PERMISSIVE AND PERFECT WILL</vt:lpstr>
      <vt:lpstr>KORAH &amp; SAMUEL</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927</cp:revision>
  <dcterms:created xsi:type="dcterms:W3CDTF">2010-10-31T07:41:47Z</dcterms:created>
  <dcterms:modified xsi:type="dcterms:W3CDTF">2014-03-01T13:24:43Z</dcterms:modified>
</cp:coreProperties>
</file>